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Average"/>
      <p:regular r:id="rId54"/>
    </p:embeddedFont>
    <p:embeddedFont>
      <p:font typeface="Oswal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Daniel Khashab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Oswald-regular.fntdata"/><Relationship Id="rId10" Type="http://schemas.openxmlformats.org/officeDocument/2006/relationships/slide" Target="slides/slide4.xml"/><Relationship Id="rId54" Type="http://schemas.openxmlformats.org/officeDocument/2006/relationships/font" Target="fonts/Average-regular.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Oswa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09T02:21:53.603">
    <p:pos x="6000" y="0"/>
    <p:text>Slide 8-13 are excellent; perhaps they should come much earlier? If I understand correctly, these are essentially defining the basics of quantization operator.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0-09T02:24:48.325">
    <p:pos x="6000" y="0"/>
    <p:text>Feel free to skip this and the next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93859dc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93859dc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think of Q(w) as an approximation for w. The quantization function here is how this approximation is done. On the right side, in the green box, are the actual quantized weights. On the left is the scaling factor for converting between the floating-point range and the quantized range (ints).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idea behind </a:t>
            </a:r>
            <a:r>
              <a:rPr lang="en"/>
              <a:t>scaling is that it reduces the quantization error. The gist of the quantization scaler is to sort of normalize the quantized weights and make them ‘relative’ to one another (this reduces the distortion that might come with mapping the weights to another space). Our goal is to minimize the rounding error, and down the line, it would help backpropagation (better convergence).</a:t>
            </a:r>
            <a:br>
              <a:rPr lang="en"/>
            </a:br>
            <a:br>
              <a:rPr lang="en"/>
            </a:br>
            <a:r>
              <a:rPr lang="en"/>
              <a:t>For the scaling with the scaling factor s, we’re applying it to specific layers, that’s a bit different.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93ee66e99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93ee66e99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think of the quantization function as an approximation for the original </a:t>
            </a:r>
            <a:r>
              <a:rPr b="1" lang="en"/>
              <a:t>w </a:t>
            </a:r>
            <a:r>
              <a:rPr lang="en"/>
              <a:t>using the quantized weights. So, you can imagine how the quantized weights are INT4 or INT8 while the original weights are fp32. By multiplying these INT4 or INT8 weights by the scaling factor, we “reconstruct” the original </a:t>
            </a:r>
            <a:r>
              <a:rPr b="1" lang="en"/>
              <a:t>w </a:t>
            </a:r>
            <a:r>
              <a:rPr lang="en"/>
              <a:t>during inference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reverse scaling the quantized weights and thereby reconstructing </a:t>
            </a:r>
            <a:r>
              <a:rPr b="1" lang="en"/>
              <a:t>w</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93ee66e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93ee66e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93ee66e9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93ee66e9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93ee66e99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93ee66e99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edit to add the sign bit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a0587453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0a0587453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093ee66e99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093ee66e99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a0587453a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0a0587453a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9655965b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9655965b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923b6c8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923b6c8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lower computational intensity, when </a:t>
            </a:r>
            <a:r>
              <a:rPr lang="en"/>
              <a:t>the</a:t>
            </a:r>
            <a:r>
              <a:rPr lang="en"/>
              <a:t> number of sequences, number of channels (batch size basically for the num seq part) is limited, then w4a16 is better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93ee66e9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93ee66e9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important things to note: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We dropped sesame street character naming convention :(</a:t>
            </a:r>
            <a:endParaRPr/>
          </a:p>
          <a:p>
            <a:pPr indent="-298450" lvl="0" marL="457200" rtl="0" algn="l">
              <a:spcBef>
                <a:spcPts val="0"/>
              </a:spcBef>
              <a:spcAft>
                <a:spcPts val="0"/>
              </a:spcAft>
              <a:buSzPts val="1100"/>
              <a:buAutoNum type="arabicPeriod"/>
            </a:pPr>
            <a:r>
              <a:rPr lang="en"/>
              <a:t>Model sizes have scaled up rapidly over the years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093ee66e9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093ee66e9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91dd1204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91dd1204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postulate that the activation &gt;&gt;&gt; based on results from previous papers, I believe</a:t>
            </a:r>
            <a:endParaRPr/>
          </a:p>
          <a:p>
            <a:pPr indent="0" lvl="0" marL="0" rtl="0" algn="l">
              <a:spcBef>
                <a:spcPts val="0"/>
              </a:spcBef>
              <a:spcAft>
                <a:spcPts val="0"/>
              </a:spcAft>
              <a:buNone/>
            </a:pPr>
            <a:r>
              <a:rPr lang="en"/>
              <a:t>Empirically they show that random selection is effectively the same as filtering on the basis of weight </a:t>
            </a:r>
            <a:r>
              <a:rPr lang="en"/>
              <a:t>magnitude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93ee66e99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93ee66e99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93ee66e99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093ee66e99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93ee66e99_3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093ee66e99_3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93ee66e99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093ee66e99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93ee66e99_3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093ee66e99_3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93ee66e99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93ee66e99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93ee66e99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93ee66e99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93ee66e99_3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93ee66e99_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a0587453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a0587453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093ee66e99_3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93ee66e99_3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95274ad6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095274ad6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95274ad6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095274ad6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do per-channel scaling vs per-layer of scaling?</a:t>
            </a:r>
            <a:br>
              <a:rPr lang="en"/>
            </a:br>
            <a:r>
              <a:rPr lang="en"/>
              <a:t>Ans: Less variance in the distributions of weights across each channel vs across each layer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95274ad6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95274ad6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Mixed precision training takes longer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095276a81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095276a8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093ee66e99_3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093ee66e99_3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310 ms to generate 20 tokens, while summarizing a prompt with 200 tokens takes only 10 ms</a:t>
            </a:r>
            <a:br>
              <a:rPr lang="en"/>
            </a:b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91dd12040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91dd12040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93ee66e99_3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93ee66e99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93ee66e9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093ee66e9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093ee66e99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093ee66e99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a0587453a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a0587453a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 pruning is done offline (after training but before inference). Dynamic pruning is performed during runtime.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095276a81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095276a81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Average"/>
                <a:ea typeface="Average"/>
                <a:cs typeface="Average"/>
                <a:sym typeface="Average"/>
              </a:rPr>
              <a:t>GPTQ: one-shot (post-training) weight quantization method that can quantize down to 3 or 4 bits per weight (in comparison to previous methods that are only accurate to about 8 bits). It takes a layer by layer approach to quantization and relies on second-order optimization of the quantization loss. It is based on OBQ, which is a greedy algorithm (starts with the weight which incurs the least additional qua</a:t>
            </a:r>
            <a:r>
              <a:rPr lang="en" sz="1800">
                <a:solidFill>
                  <a:srgbClr val="CACACA"/>
                </a:solidFill>
                <a:latin typeface="Average"/>
                <a:ea typeface="Average"/>
                <a:cs typeface="Average"/>
                <a:sym typeface="Average"/>
              </a:rPr>
              <a:t>ntization error). GPTQ quantizes the weights of </a:t>
            </a:r>
            <a:r>
              <a:rPr lang="en" sz="1800" u="sng">
                <a:solidFill>
                  <a:srgbClr val="CACACA"/>
                </a:solidFill>
                <a:latin typeface="Average"/>
                <a:ea typeface="Average"/>
                <a:cs typeface="Average"/>
                <a:sym typeface="Average"/>
              </a:rPr>
              <a:t>all rows in the same order</a:t>
            </a:r>
            <a:endParaRPr sz="1800" u="sng">
              <a:solidFill>
                <a:srgbClr val="CACACA"/>
              </a:solidFill>
              <a:latin typeface="Average"/>
              <a:ea typeface="Average"/>
              <a:cs typeface="Average"/>
              <a:sym typeface="Average"/>
            </a:endParaRPr>
          </a:p>
          <a:p>
            <a:pPr indent="0" lvl="0" marL="0" rtl="0" algn="l">
              <a:spcBef>
                <a:spcPts val="1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0a0587453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0a0587453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0a0587453a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0a0587453a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093ee66e99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093ee66e9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95276a8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95276a8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the LLM part of this is quantized (since it dominates the model size). The loss is minimal when using AWQ</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0a0587453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0a0587453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 pruning is done offline (after training but before inference). Dynamic pruning is performed during runtime.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a0587453a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0a0587453a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think of Q(w) as an approximation for w. The quantization function here is how this approximation is done. On the right side, in the green box, are the actual quantized weights. On the left is the scaling factor for converting between the floating-point range and the quantized range (ints).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idea behind scaling is that it reduces the quantization error. The gist of the quantization scaler is to sort of normalize the quantized weights and make them ‘relative’ to one another (this reduces the distortion that might come with mapping the weights to another space). Our goal is to minimize the rounding error, and down the line, it would help backpropagation (better convergence).</a:t>
            </a:r>
            <a:br>
              <a:rPr lang="en"/>
            </a:br>
            <a:br>
              <a:rPr lang="en"/>
            </a:br>
            <a:r>
              <a:rPr lang="en"/>
              <a:t>For the scaling with the scaling factor s, we’re applying it to specific layers, that’s a bit different.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91dd1204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091dd1204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a0587453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a0587453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a0587453a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a0587453a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87e475e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87e475e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Equation for </a:t>
            </a:r>
            <a:r>
              <a:rPr lang="en"/>
              <a:t>conversion</a:t>
            </a:r>
            <a:r>
              <a:rPr lang="en"/>
              <a:t> of floating point to integer. Every floating point number is represented in the form of a sign bit, the mantissa (23 bits) and the exponent (which is 8 bits)</a:t>
            </a:r>
            <a:endParaRPr/>
          </a:p>
          <a:p>
            <a:pPr indent="0" lvl="0" marL="0" rtl="0" algn="l">
              <a:spcBef>
                <a:spcPts val="0"/>
              </a:spcBef>
              <a:spcAft>
                <a:spcPts val="0"/>
              </a:spcAft>
              <a:buNone/>
            </a:pPr>
            <a:r>
              <a:rPr lang="en"/>
              <a:t>In the case of 16 bit floating point numbers, the mantissa is shortened (it becomes 10 bits), the sign bit remains ahd the exponent is 5 bits</a:t>
            </a:r>
            <a:endParaRPr/>
          </a:p>
          <a:p>
            <a:pPr indent="0" lvl="0" marL="0" rtl="0" algn="l">
              <a:spcBef>
                <a:spcPts val="0"/>
              </a:spcBef>
              <a:spcAft>
                <a:spcPts val="0"/>
              </a:spcAft>
              <a:buNone/>
            </a:pPr>
            <a:r>
              <a:rPr lang="en"/>
              <a:t>To accommodate for negative exponents, we shift up the exponent by 127. So an exponent of -126 is stored as 1 in the memory. An exponent of 0 is stored as 127. An exponent of 127 is stored as 254.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91dd12040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91dd12040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(Note: My understanding is that QAT sucks purely because of the resource-drain - a lot of these methods were proposed for encoder models, etc and iirc, they are sensitive to changes in hyperparameters and things like that, so not particularly cost-effective. Can add citations later.).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a0587453a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a0587453a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general intuition for how quantization works is that weights are usually floating points. For example, fp32. But we don’t want to store the weights as fp32 because that would use a lot of memory. So instead, we quantize these weights by converting them to INT8 and storing them that way. At inference time, we then convert them back to fp32 (though with a small amount of inaccuracy) before multiplying these with the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Something</a:t>
            </a:r>
            <a:r>
              <a:rPr lang="en"/>
              <a:t> to note is that there’s different quantization methods. Today we’re </a:t>
            </a:r>
            <a:r>
              <a:rPr lang="en"/>
              <a:t>going</a:t>
            </a:r>
            <a:r>
              <a:rPr lang="en"/>
              <a:t> to focus on absolute max quantization which is a </a:t>
            </a:r>
            <a:r>
              <a:rPr lang="en"/>
              <a:t>linear</a:t>
            </a:r>
            <a:r>
              <a:rPr lang="en"/>
              <a:t> quantization method. Absolute max quantization also assumes that the weights are centered around z = 0, so we don’t need to worry </a:t>
            </a:r>
            <a:r>
              <a:rPr lang="en"/>
              <a:t>about calculating the zero-point.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19.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huggingface.co/spaces/Vokturz/can-it-run-llm"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21.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comments" Target="../comments/commen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AWQ: Activation-aware Weight Quantization for LLM Compression and Acceleration</a:t>
            </a:r>
            <a:endParaRPr sz="35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Sabrina Li, Krithika Ramesh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a:blip r:embed="rId4">
            <a:alphaModFix/>
          </a:blip>
          <a:stretch>
            <a:fillRect/>
          </a:stretch>
        </p:blipFill>
        <p:spPr>
          <a:xfrm>
            <a:off x="3993575" y="3550231"/>
            <a:ext cx="1493875" cy="696683"/>
          </a:xfrm>
          <a:prstGeom prst="rect">
            <a:avLst/>
          </a:prstGeom>
          <a:noFill/>
          <a:ln>
            <a:noFill/>
          </a:ln>
        </p:spPr>
      </p:pic>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Linearly quantizing a layer</a:t>
            </a:r>
            <a:endParaRPr/>
          </a:p>
        </p:txBody>
      </p:sp>
      <p:sp>
        <p:nvSpPr>
          <p:cNvPr id="124" name="Google Shape;124;p22"/>
          <p:cNvSpPr txBox="1"/>
          <p:nvPr>
            <p:ph idx="1" type="body"/>
          </p:nvPr>
        </p:nvSpPr>
        <p:spPr>
          <a:xfrm>
            <a:off x="311700" y="1152475"/>
            <a:ext cx="8520600" cy="3936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Original layer: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Layer after quantization: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Quantization function (using absolute max quantization):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sz="1200">
                <a:solidFill>
                  <a:schemeClr val="dk1"/>
                </a:solidFill>
              </a:rPr>
              <a:t>N is the quantization bits, ∆ is the quantization scaler</a:t>
            </a:r>
            <a:endParaRPr sz="1200">
              <a:solidFill>
                <a:schemeClr val="dk1"/>
              </a:solidFill>
            </a:endParaRPr>
          </a:p>
        </p:txBody>
      </p:sp>
      <p:pic>
        <p:nvPicPr>
          <p:cNvPr id="125" name="Google Shape;125;p22"/>
          <p:cNvPicPr preferRelativeResize="0"/>
          <p:nvPr/>
        </p:nvPicPr>
        <p:blipFill rotWithShape="1">
          <a:blip r:embed="rId5">
            <a:alphaModFix/>
          </a:blip>
          <a:srcRect b="0" l="0" r="47033" t="0"/>
          <a:stretch/>
        </p:blipFill>
        <p:spPr>
          <a:xfrm>
            <a:off x="1170048" y="3545150"/>
            <a:ext cx="2541501" cy="706850"/>
          </a:xfrm>
          <a:prstGeom prst="rect">
            <a:avLst/>
          </a:prstGeom>
          <a:noFill/>
          <a:ln>
            <a:noFill/>
          </a:ln>
        </p:spPr>
      </p:pic>
      <p:pic>
        <p:nvPicPr>
          <p:cNvPr id="126" name="Google Shape;126;p22"/>
          <p:cNvPicPr preferRelativeResize="0"/>
          <p:nvPr/>
        </p:nvPicPr>
        <p:blipFill>
          <a:blip r:embed="rId6">
            <a:alphaModFix/>
          </a:blip>
          <a:stretch>
            <a:fillRect/>
          </a:stretch>
        </p:blipFill>
        <p:spPr>
          <a:xfrm>
            <a:off x="1204525" y="1671425"/>
            <a:ext cx="1172925" cy="367275"/>
          </a:xfrm>
          <a:prstGeom prst="rect">
            <a:avLst/>
          </a:prstGeom>
          <a:noFill/>
          <a:ln>
            <a:noFill/>
          </a:ln>
        </p:spPr>
      </p:pic>
      <p:pic>
        <p:nvPicPr>
          <p:cNvPr id="127" name="Google Shape;127;p22"/>
          <p:cNvPicPr preferRelativeResize="0"/>
          <p:nvPr/>
        </p:nvPicPr>
        <p:blipFill rotWithShape="1">
          <a:blip r:embed="rId7">
            <a:alphaModFix/>
          </a:blip>
          <a:srcRect b="0" l="0" r="2676" t="0"/>
          <a:stretch/>
        </p:blipFill>
        <p:spPr>
          <a:xfrm>
            <a:off x="1204525" y="2571750"/>
            <a:ext cx="1493875" cy="440350"/>
          </a:xfrm>
          <a:prstGeom prst="rect">
            <a:avLst/>
          </a:prstGeom>
          <a:noFill/>
          <a:ln>
            <a:noFill/>
          </a:ln>
        </p:spPr>
      </p:pic>
      <p:sp>
        <p:nvSpPr>
          <p:cNvPr id="128" name="Google Shape;128;p22"/>
          <p:cNvSpPr/>
          <p:nvPr/>
        </p:nvSpPr>
        <p:spPr>
          <a:xfrm>
            <a:off x="6181325" y="3791725"/>
            <a:ext cx="1615800" cy="5232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29" name="Google Shape;129;p22"/>
          <p:cNvSpPr txBox="1"/>
          <p:nvPr/>
        </p:nvSpPr>
        <p:spPr>
          <a:xfrm>
            <a:off x="6297725" y="3791725"/>
            <a:ext cx="138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Note: there is a typo in the paper</a:t>
            </a:r>
            <a:endParaRPr sz="1100">
              <a:solidFill>
                <a:schemeClr val="dk1"/>
              </a:solidFill>
              <a:latin typeface="Average"/>
              <a:ea typeface="Average"/>
              <a:cs typeface="Average"/>
              <a:sym typeface="Average"/>
            </a:endParaRPr>
          </a:p>
        </p:txBody>
      </p:sp>
      <p:sp>
        <p:nvSpPr>
          <p:cNvPr id="130" name="Google Shape;130;p22"/>
          <p:cNvSpPr/>
          <p:nvPr/>
        </p:nvSpPr>
        <p:spPr>
          <a:xfrm>
            <a:off x="2456025" y="3591650"/>
            <a:ext cx="1128900" cy="613825"/>
          </a:xfrm>
          <a:prstGeom prst="flowChartProcess">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1" name="Google Shape;131;p22"/>
          <p:cNvSpPr/>
          <p:nvPr/>
        </p:nvSpPr>
        <p:spPr>
          <a:xfrm>
            <a:off x="5688850" y="4430950"/>
            <a:ext cx="1383000" cy="4035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2" name="Google Shape;132;p22"/>
          <p:cNvSpPr txBox="1"/>
          <p:nvPr/>
        </p:nvSpPr>
        <p:spPr>
          <a:xfrm>
            <a:off x="5728000" y="4430950"/>
            <a:ext cx="130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Quantized weights</a:t>
            </a:r>
            <a:endParaRPr sz="1100">
              <a:solidFill>
                <a:schemeClr val="dk1"/>
              </a:solidFill>
              <a:latin typeface="Average"/>
              <a:ea typeface="Average"/>
              <a:cs typeface="Average"/>
              <a:sym typeface="Average"/>
            </a:endParaRPr>
          </a:p>
        </p:txBody>
      </p:sp>
      <p:sp>
        <p:nvSpPr>
          <p:cNvPr id="133" name="Google Shape;133;p22"/>
          <p:cNvSpPr/>
          <p:nvPr/>
        </p:nvSpPr>
        <p:spPr>
          <a:xfrm>
            <a:off x="5002475" y="3954550"/>
            <a:ext cx="353425" cy="202625"/>
          </a:xfrm>
          <a:prstGeom prst="flowChartProcess">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134" name="Google Shape;134;p22"/>
          <p:cNvCxnSpPr>
            <a:stCxn id="133" idx="2"/>
            <a:endCxn id="128" idx="1"/>
          </p:cNvCxnSpPr>
          <p:nvPr/>
        </p:nvCxnSpPr>
        <p:spPr>
          <a:xfrm rot="-5400000">
            <a:off x="5628288" y="3604275"/>
            <a:ext cx="103800" cy="1002000"/>
          </a:xfrm>
          <a:prstGeom prst="bentConnector4">
            <a:avLst>
              <a:gd fmla="val -229408" name="adj1"/>
              <a:gd fmla="val 58825" name="adj2"/>
            </a:avLst>
          </a:prstGeom>
          <a:noFill/>
          <a:ln cap="flat" cmpd="sng" w="28575">
            <a:solidFill>
              <a:srgbClr val="FF9900"/>
            </a:solidFill>
            <a:prstDash val="solid"/>
            <a:round/>
            <a:headEnd len="med" w="med" type="none"/>
            <a:tailEnd len="med" w="med" type="none"/>
          </a:ln>
        </p:spPr>
      </p:cxnSp>
      <p:cxnSp>
        <p:nvCxnSpPr>
          <p:cNvPr id="135" name="Google Shape;135;p22"/>
          <p:cNvCxnSpPr/>
          <p:nvPr/>
        </p:nvCxnSpPr>
        <p:spPr>
          <a:xfrm>
            <a:off x="3017175" y="4205475"/>
            <a:ext cx="6600" cy="410400"/>
          </a:xfrm>
          <a:prstGeom prst="straightConnector1">
            <a:avLst/>
          </a:prstGeom>
          <a:noFill/>
          <a:ln cap="flat" cmpd="sng" w="28575">
            <a:solidFill>
              <a:srgbClr val="93C47D"/>
            </a:solidFill>
            <a:prstDash val="solid"/>
            <a:round/>
            <a:headEnd len="med" w="med" type="none"/>
            <a:tailEnd len="med" w="med" type="none"/>
          </a:ln>
        </p:spPr>
      </p:cxnSp>
      <p:cxnSp>
        <p:nvCxnSpPr>
          <p:cNvPr id="136" name="Google Shape;136;p22"/>
          <p:cNvCxnSpPr/>
          <p:nvPr/>
        </p:nvCxnSpPr>
        <p:spPr>
          <a:xfrm flipH="1" rot="10800000">
            <a:off x="3023775" y="4607500"/>
            <a:ext cx="2687100" cy="900"/>
          </a:xfrm>
          <a:prstGeom prst="straightConnector1">
            <a:avLst/>
          </a:prstGeom>
          <a:noFill/>
          <a:ln cap="flat" cmpd="sng" w="28575">
            <a:solidFill>
              <a:srgbClr val="93C47D"/>
            </a:solidFill>
            <a:prstDash val="solid"/>
            <a:round/>
            <a:headEnd len="med" w="med" type="none"/>
            <a:tailEnd len="med" w="med" type="none"/>
          </a:ln>
        </p:spPr>
      </p:cxnSp>
      <p:pic>
        <p:nvPicPr>
          <p:cNvPr id="137" name="Google Shape;137;p22"/>
          <p:cNvPicPr preferRelativeResize="0"/>
          <p:nvPr/>
        </p:nvPicPr>
        <p:blipFill>
          <a:blip r:embed="rId8">
            <a:alphaModFix/>
          </a:blip>
          <a:stretch>
            <a:fillRect/>
          </a:stretch>
        </p:blipFill>
        <p:spPr>
          <a:xfrm>
            <a:off x="4974250" y="559800"/>
            <a:ext cx="3651902" cy="1912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Just to be clear about notation:</a:t>
            </a:r>
            <a:endParaRPr/>
          </a:p>
        </p:txBody>
      </p:sp>
      <p:sp>
        <p:nvSpPr>
          <p:cNvPr id="143" name="Google Shape;143;p23"/>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These are the quantized weights (which are stored):</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solidFill>
                  <a:schemeClr val="dk1"/>
                </a:solidFill>
              </a:rPr>
              <a:t>Q(w) is the </a:t>
            </a:r>
            <a:r>
              <a:rPr b="1" lang="en">
                <a:solidFill>
                  <a:schemeClr val="dk1"/>
                </a:solidFill>
              </a:rPr>
              <a:t>quantization function</a:t>
            </a:r>
            <a:r>
              <a:rPr lang="en">
                <a:solidFill>
                  <a:schemeClr val="dk1"/>
                </a:solidFill>
              </a:rPr>
              <a: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The overall layer (after quantization) looks like this:</a:t>
            </a:r>
            <a:endParaRPr>
              <a:solidFill>
                <a:schemeClr val="dk1"/>
              </a:solidFill>
            </a:endParaRPr>
          </a:p>
        </p:txBody>
      </p:sp>
      <p:pic>
        <p:nvPicPr>
          <p:cNvPr id="144" name="Google Shape;144;p23"/>
          <p:cNvPicPr preferRelativeResize="0"/>
          <p:nvPr/>
        </p:nvPicPr>
        <p:blipFill rotWithShape="1">
          <a:blip r:embed="rId3">
            <a:alphaModFix/>
          </a:blip>
          <a:srcRect b="0" l="0" r="47970" t="0"/>
          <a:stretch/>
        </p:blipFill>
        <p:spPr>
          <a:xfrm>
            <a:off x="798523" y="2789350"/>
            <a:ext cx="2496501" cy="706850"/>
          </a:xfrm>
          <a:prstGeom prst="rect">
            <a:avLst/>
          </a:prstGeom>
          <a:noFill/>
          <a:ln>
            <a:noFill/>
          </a:ln>
        </p:spPr>
      </p:pic>
      <p:pic>
        <p:nvPicPr>
          <p:cNvPr id="145" name="Google Shape;145;p23"/>
          <p:cNvPicPr preferRelativeResize="0"/>
          <p:nvPr/>
        </p:nvPicPr>
        <p:blipFill>
          <a:blip r:embed="rId4">
            <a:alphaModFix/>
          </a:blip>
          <a:stretch>
            <a:fillRect/>
          </a:stretch>
        </p:blipFill>
        <p:spPr>
          <a:xfrm>
            <a:off x="798525" y="1402038"/>
            <a:ext cx="2264250" cy="774400"/>
          </a:xfrm>
          <a:prstGeom prst="rect">
            <a:avLst/>
          </a:prstGeom>
          <a:noFill/>
          <a:ln>
            <a:noFill/>
          </a:ln>
        </p:spPr>
      </p:pic>
      <p:pic>
        <p:nvPicPr>
          <p:cNvPr id="146" name="Google Shape;146;p23"/>
          <p:cNvPicPr preferRelativeResize="0"/>
          <p:nvPr/>
        </p:nvPicPr>
        <p:blipFill>
          <a:blip r:embed="rId5">
            <a:alphaModFix/>
          </a:blip>
          <a:stretch>
            <a:fillRect/>
          </a:stretch>
        </p:blipFill>
        <p:spPr>
          <a:xfrm>
            <a:off x="3393901" y="4206175"/>
            <a:ext cx="2356199" cy="706850"/>
          </a:xfrm>
          <a:prstGeom prst="rect">
            <a:avLst/>
          </a:prstGeom>
          <a:noFill/>
          <a:ln>
            <a:noFill/>
          </a:ln>
        </p:spPr>
      </p:pic>
      <p:pic>
        <p:nvPicPr>
          <p:cNvPr id="147" name="Google Shape;147;p23"/>
          <p:cNvPicPr preferRelativeResize="0"/>
          <p:nvPr/>
        </p:nvPicPr>
        <p:blipFill>
          <a:blip r:embed="rId6">
            <a:alphaModFix/>
          </a:blip>
          <a:stretch>
            <a:fillRect/>
          </a:stretch>
        </p:blipFill>
        <p:spPr>
          <a:xfrm>
            <a:off x="798525" y="4227775"/>
            <a:ext cx="1668600" cy="663650"/>
          </a:xfrm>
          <a:prstGeom prst="rect">
            <a:avLst/>
          </a:prstGeom>
          <a:noFill/>
          <a:ln>
            <a:noFill/>
          </a:ln>
        </p:spPr>
      </p:pic>
      <p:sp>
        <p:nvSpPr>
          <p:cNvPr id="148" name="Google Shape;148;p23"/>
          <p:cNvSpPr/>
          <p:nvPr/>
        </p:nvSpPr>
        <p:spPr>
          <a:xfrm>
            <a:off x="2731175" y="4460625"/>
            <a:ext cx="472800" cy="24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Absolute Max Quantization Example</a:t>
            </a:r>
            <a:endParaRPr/>
          </a:p>
        </p:txBody>
      </p:sp>
      <p:sp>
        <p:nvSpPr>
          <p:cNvPr id="154" name="Google Shape;154;p24"/>
          <p:cNvSpPr txBox="1"/>
          <p:nvPr/>
        </p:nvSpPr>
        <p:spPr>
          <a:xfrm>
            <a:off x="635675" y="1066925"/>
            <a:ext cx="60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Given a weight matrix (w) that we want to quantize to INT4</a:t>
            </a:r>
            <a:endParaRPr sz="1800">
              <a:solidFill>
                <a:schemeClr val="dk1"/>
              </a:solidFill>
              <a:latin typeface="Average"/>
              <a:ea typeface="Average"/>
              <a:cs typeface="Average"/>
              <a:sym typeface="Average"/>
            </a:endParaRPr>
          </a:p>
        </p:txBody>
      </p:sp>
      <p:pic>
        <p:nvPicPr>
          <p:cNvPr id="155" name="Google Shape;155;p24"/>
          <p:cNvPicPr preferRelativeResize="0"/>
          <p:nvPr/>
        </p:nvPicPr>
        <p:blipFill>
          <a:blip r:embed="rId3">
            <a:alphaModFix/>
          </a:blip>
          <a:stretch>
            <a:fillRect/>
          </a:stretch>
        </p:blipFill>
        <p:spPr>
          <a:xfrm>
            <a:off x="1115450" y="1577825"/>
            <a:ext cx="4489501" cy="988650"/>
          </a:xfrm>
          <a:prstGeom prst="rect">
            <a:avLst/>
          </a:prstGeom>
          <a:noFill/>
          <a:ln>
            <a:noFill/>
          </a:ln>
        </p:spPr>
      </p:pic>
      <p:sp>
        <p:nvSpPr>
          <p:cNvPr id="156" name="Google Shape;156;p24"/>
          <p:cNvSpPr txBox="1"/>
          <p:nvPr/>
        </p:nvSpPr>
        <p:spPr>
          <a:xfrm>
            <a:off x="635675" y="2781400"/>
            <a:ext cx="7090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INT4 has a range of [-8, 7] (two’s complement system).</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a:p>
            <a:pPr indent="0" lvl="0" marL="0" rtl="0" algn="l">
              <a:spcBef>
                <a:spcPts val="0"/>
              </a:spcBef>
              <a:spcAft>
                <a:spcPts val="0"/>
              </a:spcAft>
              <a:buNone/>
            </a:pPr>
            <a:r>
              <a:rPr lang="en" sz="1800">
                <a:solidFill>
                  <a:schemeClr val="dk1"/>
                </a:solidFill>
                <a:latin typeface="Average"/>
                <a:ea typeface="Average"/>
                <a:cs typeface="Average"/>
                <a:sym typeface="Average"/>
              </a:rPr>
              <a:t>In practice, we clip the negative range to make it symmetrical → [-7, 7]</a:t>
            </a:r>
            <a:endParaRPr sz="1800">
              <a:solidFill>
                <a:schemeClr val="dk1"/>
              </a:solidFill>
              <a:latin typeface="Average"/>
              <a:ea typeface="Average"/>
              <a:cs typeface="Average"/>
              <a:sym typeface="Average"/>
            </a:endParaRPr>
          </a:p>
          <a:p>
            <a:pPr indent="0" lvl="0" marL="457200" rtl="0" algn="l">
              <a:spcBef>
                <a:spcPts val="0"/>
              </a:spcBef>
              <a:spcAft>
                <a:spcPts val="0"/>
              </a:spcAft>
              <a:buNone/>
            </a:pPr>
            <a:r>
              <a:t/>
            </a:r>
            <a:endParaRPr sz="1800">
              <a:solidFill>
                <a:schemeClr val="dk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Absolute Max Quantization Example - calculating the scaler ∆</a:t>
            </a:r>
            <a:endParaRPr/>
          </a:p>
        </p:txBody>
      </p:sp>
      <p:sp>
        <p:nvSpPr>
          <p:cNvPr id="162" name="Google Shape;162;p25"/>
          <p:cNvSpPr txBox="1"/>
          <p:nvPr/>
        </p:nvSpPr>
        <p:spPr>
          <a:xfrm>
            <a:off x="579225" y="1020050"/>
            <a:ext cx="606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Start by </a:t>
            </a:r>
            <a:r>
              <a:rPr lang="en" sz="1800">
                <a:solidFill>
                  <a:schemeClr val="dk1"/>
                </a:solidFill>
                <a:latin typeface="Average"/>
                <a:ea typeface="Average"/>
                <a:cs typeface="Average"/>
                <a:sym typeface="Average"/>
              </a:rPr>
              <a:t>calculating quantization scaler (∆):</a:t>
            </a:r>
            <a:endParaRPr sz="1800">
              <a:solidFill>
                <a:schemeClr val="dk1"/>
              </a:solidFill>
              <a:latin typeface="Average"/>
              <a:ea typeface="Average"/>
              <a:cs typeface="Average"/>
              <a:sym typeface="Average"/>
            </a:endParaRPr>
          </a:p>
        </p:txBody>
      </p:sp>
      <p:pic>
        <p:nvPicPr>
          <p:cNvPr id="163" name="Google Shape;163;p25"/>
          <p:cNvPicPr preferRelativeResize="0"/>
          <p:nvPr/>
        </p:nvPicPr>
        <p:blipFill>
          <a:blip r:embed="rId3">
            <a:alphaModFix/>
          </a:blip>
          <a:stretch>
            <a:fillRect/>
          </a:stretch>
        </p:blipFill>
        <p:spPr>
          <a:xfrm>
            <a:off x="647700" y="1632725"/>
            <a:ext cx="6620600" cy="1700400"/>
          </a:xfrm>
          <a:prstGeom prst="rect">
            <a:avLst/>
          </a:prstGeom>
          <a:noFill/>
          <a:ln>
            <a:noFill/>
          </a:ln>
        </p:spPr>
      </p:pic>
      <p:sp>
        <p:nvSpPr>
          <p:cNvPr id="164" name="Google Shape;164;p25"/>
          <p:cNvSpPr/>
          <p:nvPr/>
        </p:nvSpPr>
        <p:spPr>
          <a:xfrm>
            <a:off x="2146250" y="3980850"/>
            <a:ext cx="269400" cy="21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165" name="Google Shape;165;p25"/>
          <p:cNvPicPr preferRelativeResize="0"/>
          <p:nvPr/>
        </p:nvPicPr>
        <p:blipFill>
          <a:blip r:embed="rId4">
            <a:alphaModFix/>
          </a:blip>
          <a:stretch>
            <a:fillRect/>
          </a:stretch>
        </p:blipFill>
        <p:spPr>
          <a:xfrm>
            <a:off x="5003475" y="1017725"/>
            <a:ext cx="1115600" cy="534000"/>
          </a:xfrm>
          <a:prstGeom prst="rect">
            <a:avLst/>
          </a:prstGeom>
          <a:noFill/>
          <a:ln>
            <a:noFill/>
          </a:ln>
        </p:spPr>
      </p:pic>
      <p:pic>
        <p:nvPicPr>
          <p:cNvPr id="166" name="Google Shape;166;p25"/>
          <p:cNvPicPr preferRelativeResize="0"/>
          <p:nvPr/>
        </p:nvPicPr>
        <p:blipFill>
          <a:blip r:embed="rId5">
            <a:alphaModFix/>
          </a:blip>
          <a:stretch>
            <a:fillRect/>
          </a:stretch>
        </p:blipFill>
        <p:spPr>
          <a:xfrm>
            <a:off x="640250" y="3545413"/>
            <a:ext cx="1300699" cy="1028450"/>
          </a:xfrm>
          <a:prstGeom prst="rect">
            <a:avLst/>
          </a:prstGeom>
          <a:noFill/>
          <a:ln>
            <a:noFill/>
          </a:ln>
        </p:spPr>
      </p:pic>
      <p:pic>
        <p:nvPicPr>
          <p:cNvPr id="167" name="Google Shape;167;p25"/>
          <p:cNvPicPr preferRelativeResize="0"/>
          <p:nvPr/>
        </p:nvPicPr>
        <p:blipFill>
          <a:blip r:embed="rId6">
            <a:alphaModFix/>
          </a:blip>
          <a:stretch>
            <a:fillRect/>
          </a:stretch>
        </p:blipFill>
        <p:spPr>
          <a:xfrm>
            <a:off x="2637325" y="3545413"/>
            <a:ext cx="1202350" cy="102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223650" y="887825"/>
            <a:ext cx="4175774" cy="4129676"/>
          </a:xfrm>
          <a:prstGeom prst="rect">
            <a:avLst/>
          </a:prstGeom>
          <a:noFill/>
          <a:ln>
            <a:noFill/>
          </a:ln>
        </p:spPr>
      </p:pic>
      <p:sp>
        <p:nvSpPr>
          <p:cNvPr id="173" name="Google Shape;173;p26"/>
          <p:cNvSpPr txBox="1"/>
          <p:nvPr>
            <p:ph type="title"/>
          </p:nvPr>
        </p:nvSpPr>
        <p:spPr>
          <a:xfrm>
            <a:off x="311700" y="268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Deriving the quantized weights:</a:t>
            </a:r>
            <a:endParaRPr/>
          </a:p>
        </p:txBody>
      </p:sp>
      <p:pic>
        <p:nvPicPr>
          <p:cNvPr id="174" name="Google Shape;174;p26"/>
          <p:cNvPicPr preferRelativeResize="0"/>
          <p:nvPr/>
        </p:nvPicPr>
        <p:blipFill>
          <a:blip r:embed="rId4">
            <a:alphaModFix/>
          </a:blip>
          <a:stretch>
            <a:fillRect/>
          </a:stretch>
        </p:blipFill>
        <p:spPr>
          <a:xfrm>
            <a:off x="4840123" y="1006013"/>
            <a:ext cx="1895441" cy="539750"/>
          </a:xfrm>
          <a:prstGeom prst="rect">
            <a:avLst/>
          </a:prstGeom>
          <a:noFill/>
          <a:ln>
            <a:noFill/>
          </a:ln>
        </p:spPr>
      </p:pic>
      <p:sp>
        <p:nvSpPr>
          <p:cNvPr id="175" name="Google Shape;175;p26"/>
          <p:cNvSpPr/>
          <p:nvPr/>
        </p:nvSpPr>
        <p:spPr>
          <a:xfrm>
            <a:off x="5264950" y="3087900"/>
            <a:ext cx="2985600" cy="7326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6" name="Google Shape;176;p26"/>
          <p:cNvSpPr txBox="1"/>
          <p:nvPr/>
        </p:nvSpPr>
        <p:spPr>
          <a:xfrm>
            <a:off x="5349400" y="3087900"/>
            <a:ext cx="2878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Notice that all weights in </a:t>
            </a:r>
            <a:r>
              <a:rPr b="1" lang="en" sz="1100">
                <a:solidFill>
                  <a:schemeClr val="dk1"/>
                </a:solidFill>
                <a:latin typeface="Average"/>
                <a:ea typeface="Average"/>
                <a:cs typeface="Average"/>
                <a:sym typeface="Average"/>
              </a:rPr>
              <a:t>w’ </a:t>
            </a:r>
            <a:r>
              <a:rPr lang="en" sz="1100">
                <a:solidFill>
                  <a:schemeClr val="dk1"/>
                </a:solidFill>
                <a:latin typeface="Average"/>
                <a:ea typeface="Average"/>
                <a:cs typeface="Average"/>
                <a:sym typeface="Average"/>
              </a:rPr>
              <a:t>and </a:t>
            </a:r>
            <a:r>
              <a:rPr b="1" lang="en" sz="1100">
                <a:solidFill>
                  <a:schemeClr val="dk1"/>
                </a:solidFill>
                <a:latin typeface="Average"/>
                <a:ea typeface="Average"/>
                <a:cs typeface="Average"/>
                <a:sym typeface="Average"/>
              </a:rPr>
              <a:t>w’’</a:t>
            </a:r>
            <a:r>
              <a:rPr lang="en" sz="1100">
                <a:solidFill>
                  <a:schemeClr val="dk1"/>
                </a:solidFill>
                <a:latin typeface="Average"/>
                <a:ea typeface="Average"/>
                <a:cs typeface="Average"/>
                <a:sym typeface="Average"/>
              </a:rPr>
              <a:t> are within the range of [-7, 7] as we would want for INT4</a:t>
            </a:r>
            <a:endParaRPr sz="1100">
              <a:solidFill>
                <a:schemeClr val="dk1"/>
              </a:solidFill>
              <a:latin typeface="Average"/>
              <a:ea typeface="Average"/>
              <a:cs typeface="Average"/>
              <a:sym typeface="Average"/>
            </a:endParaRPr>
          </a:p>
        </p:txBody>
      </p:sp>
      <p:sp>
        <p:nvSpPr>
          <p:cNvPr id="177" name="Google Shape;177;p26"/>
          <p:cNvSpPr/>
          <p:nvPr/>
        </p:nvSpPr>
        <p:spPr>
          <a:xfrm>
            <a:off x="5821500" y="1056162"/>
            <a:ext cx="783175" cy="439475"/>
          </a:xfrm>
          <a:prstGeom prst="flowChartProcess">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8" name="Google Shape;178;p26"/>
          <p:cNvSpPr/>
          <p:nvPr/>
        </p:nvSpPr>
        <p:spPr>
          <a:xfrm>
            <a:off x="404662" y="3879846"/>
            <a:ext cx="3730575" cy="954700"/>
          </a:xfrm>
          <a:prstGeom prst="flowChartProcess">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9" name="Google Shape;179;p26"/>
          <p:cNvSpPr txBox="1"/>
          <p:nvPr/>
        </p:nvSpPr>
        <p:spPr>
          <a:xfrm>
            <a:off x="5439250" y="4543375"/>
            <a:ext cx="30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Yay, our weights are now quantized!</a:t>
            </a:r>
            <a:endParaRPr>
              <a:solidFill>
                <a:schemeClr val="dk1"/>
              </a:solidFill>
              <a:latin typeface="Average"/>
              <a:ea typeface="Average"/>
              <a:cs typeface="Average"/>
              <a:sym typeface="Average"/>
            </a:endParaRPr>
          </a:p>
        </p:txBody>
      </p:sp>
      <p:cxnSp>
        <p:nvCxnSpPr>
          <p:cNvPr id="180" name="Google Shape;180;p26"/>
          <p:cNvCxnSpPr>
            <a:endCxn id="179" idx="1"/>
          </p:cNvCxnSpPr>
          <p:nvPr/>
        </p:nvCxnSpPr>
        <p:spPr>
          <a:xfrm>
            <a:off x="4237150" y="4369675"/>
            <a:ext cx="1202100" cy="373800"/>
          </a:xfrm>
          <a:prstGeom prst="straightConnector1">
            <a:avLst/>
          </a:prstGeom>
          <a:noFill/>
          <a:ln cap="flat" cmpd="sng" w="28575">
            <a:solidFill>
              <a:srgbClr val="6AA84F"/>
            </a:solidFill>
            <a:prstDash val="solid"/>
            <a:round/>
            <a:headEnd len="med" w="med" type="none"/>
            <a:tailEnd len="med" w="med" type="triangle"/>
          </a:ln>
        </p:spPr>
      </p:cxnSp>
      <p:pic>
        <p:nvPicPr>
          <p:cNvPr id="181" name="Google Shape;181;p26"/>
          <p:cNvPicPr preferRelativeResize="0"/>
          <p:nvPr/>
        </p:nvPicPr>
        <p:blipFill>
          <a:blip r:embed="rId5">
            <a:alphaModFix/>
          </a:blip>
          <a:stretch>
            <a:fillRect/>
          </a:stretch>
        </p:blipFill>
        <p:spPr>
          <a:xfrm>
            <a:off x="4840125" y="1778650"/>
            <a:ext cx="1399100" cy="46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about at inference time?</a:t>
            </a:r>
            <a:endParaRPr/>
          </a:p>
        </p:txBody>
      </p:sp>
      <p:sp>
        <p:nvSpPr>
          <p:cNvPr id="187" name="Google Shape;18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Looking at the quantization function again</a:t>
            </a:r>
            <a:endParaRPr/>
          </a:p>
        </p:txBody>
      </p:sp>
      <p:pic>
        <p:nvPicPr>
          <p:cNvPr id="193" name="Google Shape;193;p28"/>
          <p:cNvPicPr preferRelativeResize="0"/>
          <p:nvPr/>
        </p:nvPicPr>
        <p:blipFill>
          <a:blip r:embed="rId3">
            <a:alphaModFix/>
          </a:blip>
          <a:stretch>
            <a:fillRect/>
          </a:stretch>
        </p:blipFill>
        <p:spPr>
          <a:xfrm>
            <a:off x="515750" y="1419675"/>
            <a:ext cx="4771629" cy="717208"/>
          </a:xfrm>
          <a:prstGeom prst="rect">
            <a:avLst/>
          </a:prstGeom>
          <a:noFill/>
          <a:ln>
            <a:noFill/>
          </a:ln>
        </p:spPr>
      </p:pic>
      <p:sp>
        <p:nvSpPr>
          <p:cNvPr id="194" name="Google Shape;194;p28"/>
          <p:cNvSpPr/>
          <p:nvPr/>
        </p:nvSpPr>
        <p:spPr>
          <a:xfrm>
            <a:off x="1794595" y="1466857"/>
            <a:ext cx="1122636" cy="622820"/>
          </a:xfrm>
          <a:prstGeom prst="flowChartProcess">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95" name="Google Shape;195;p28"/>
          <p:cNvSpPr/>
          <p:nvPr/>
        </p:nvSpPr>
        <p:spPr>
          <a:xfrm>
            <a:off x="5009473" y="2318448"/>
            <a:ext cx="1838700" cy="5727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96" name="Google Shape;196;p28"/>
          <p:cNvSpPr txBox="1"/>
          <p:nvPr/>
        </p:nvSpPr>
        <p:spPr>
          <a:xfrm>
            <a:off x="5048428" y="2318450"/>
            <a:ext cx="1761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Quantized weights (these are saved/stored)</a:t>
            </a:r>
            <a:endParaRPr sz="1100">
              <a:solidFill>
                <a:schemeClr val="dk1"/>
              </a:solidFill>
              <a:latin typeface="Average"/>
              <a:ea typeface="Average"/>
              <a:cs typeface="Average"/>
              <a:sym typeface="Average"/>
            </a:endParaRPr>
          </a:p>
        </p:txBody>
      </p:sp>
      <p:cxnSp>
        <p:nvCxnSpPr>
          <p:cNvPr id="197" name="Google Shape;197;p28"/>
          <p:cNvCxnSpPr/>
          <p:nvPr/>
        </p:nvCxnSpPr>
        <p:spPr>
          <a:xfrm rot="10800000">
            <a:off x="3043095" y="2033287"/>
            <a:ext cx="1838700" cy="465600"/>
          </a:xfrm>
          <a:prstGeom prst="straightConnector1">
            <a:avLst/>
          </a:prstGeom>
          <a:noFill/>
          <a:ln cap="flat" cmpd="sng" w="19050">
            <a:solidFill>
              <a:srgbClr val="6AA84F"/>
            </a:solidFill>
            <a:prstDash val="solid"/>
            <a:round/>
            <a:headEnd len="med" w="med" type="none"/>
            <a:tailEnd len="med" w="med" type="triangle"/>
          </a:ln>
        </p:spPr>
      </p:cxnSp>
      <p:pic>
        <p:nvPicPr>
          <p:cNvPr id="198" name="Google Shape;198;p28"/>
          <p:cNvPicPr preferRelativeResize="0"/>
          <p:nvPr/>
        </p:nvPicPr>
        <p:blipFill rotWithShape="1">
          <a:blip r:embed="rId4">
            <a:alphaModFix/>
          </a:blip>
          <a:srcRect b="0" l="0" r="2676" t="0"/>
          <a:stretch/>
        </p:blipFill>
        <p:spPr>
          <a:xfrm>
            <a:off x="515750" y="3998850"/>
            <a:ext cx="1493875" cy="440350"/>
          </a:xfrm>
          <a:prstGeom prst="rect">
            <a:avLst/>
          </a:prstGeom>
          <a:noFill/>
          <a:ln>
            <a:noFill/>
          </a:ln>
        </p:spPr>
      </p:pic>
      <p:sp>
        <p:nvSpPr>
          <p:cNvPr id="199" name="Google Shape;199;p28"/>
          <p:cNvSpPr/>
          <p:nvPr/>
        </p:nvSpPr>
        <p:spPr>
          <a:xfrm>
            <a:off x="1440025" y="1638400"/>
            <a:ext cx="261050" cy="316875"/>
          </a:xfrm>
          <a:prstGeom prst="flowChartProcess">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200" name="Google Shape;200;p28"/>
          <p:cNvCxnSpPr/>
          <p:nvPr/>
        </p:nvCxnSpPr>
        <p:spPr>
          <a:xfrm rot="10800000">
            <a:off x="1596700" y="2038950"/>
            <a:ext cx="146700" cy="636600"/>
          </a:xfrm>
          <a:prstGeom prst="straightConnector1">
            <a:avLst/>
          </a:prstGeom>
          <a:noFill/>
          <a:ln cap="flat" cmpd="sng" w="19050">
            <a:solidFill>
              <a:srgbClr val="3C78D8"/>
            </a:solidFill>
            <a:prstDash val="solid"/>
            <a:round/>
            <a:headEnd len="med" w="med" type="none"/>
            <a:tailEnd len="med" w="med" type="triangle"/>
          </a:ln>
        </p:spPr>
      </p:cxnSp>
      <p:sp>
        <p:nvSpPr>
          <p:cNvPr id="201" name="Google Shape;201;p28"/>
          <p:cNvSpPr/>
          <p:nvPr/>
        </p:nvSpPr>
        <p:spPr>
          <a:xfrm>
            <a:off x="1878900" y="2611976"/>
            <a:ext cx="1838700" cy="897300"/>
          </a:xfrm>
          <a:prstGeom prst="flowChartAlternateProcess">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02" name="Google Shape;202;p28"/>
          <p:cNvSpPr txBox="1"/>
          <p:nvPr/>
        </p:nvSpPr>
        <p:spPr>
          <a:xfrm>
            <a:off x="1941153" y="2647250"/>
            <a:ext cx="1714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Reconstruction process: </a:t>
            </a:r>
            <a:r>
              <a:rPr lang="en" sz="1100">
                <a:solidFill>
                  <a:schemeClr val="dk1"/>
                </a:solidFill>
                <a:latin typeface="Average"/>
                <a:ea typeface="Average"/>
                <a:cs typeface="Average"/>
                <a:sym typeface="Average"/>
              </a:rPr>
              <a:t>s</a:t>
            </a:r>
            <a:r>
              <a:rPr lang="en" sz="1100">
                <a:solidFill>
                  <a:schemeClr val="dk1"/>
                </a:solidFill>
                <a:latin typeface="Average"/>
                <a:ea typeface="Average"/>
                <a:cs typeface="Average"/>
                <a:sym typeface="Average"/>
              </a:rPr>
              <a:t>cale back up quantized weights before multiplying with input </a:t>
            </a:r>
            <a:r>
              <a:rPr b="1" lang="en" sz="1100">
                <a:solidFill>
                  <a:schemeClr val="dk1"/>
                </a:solidFill>
                <a:latin typeface="Average"/>
                <a:ea typeface="Average"/>
                <a:cs typeface="Average"/>
                <a:sym typeface="Average"/>
              </a:rPr>
              <a:t>x</a:t>
            </a:r>
            <a:endParaRPr b="1" sz="1100">
              <a:solidFill>
                <a:schemeClr val="dk1"/>
              </a:solidFill>
              <a:latin typeface="Average"/>
              <a:ea typeface="Average"/>
              <a:cs typeface="Average"/>
              <a:sym typeface="Average"/>
            </a:endParaRPr>
          </a:p>
        </p:txBody>
      </p:sp>
      <p:sp>
        <p:nvSpPr>
          <p:cNvPr id="203" name="Google Shape;203;p28"/>
          <p:cNvSpPr/>
          <p:nvPr/>
        </p:nvSpPr>
        <p:spPr>
          <a:xfrm>
            <a:off x="4970727" y="3465701"/>
            <a:ext cx="3094500" cy="8973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04" name="Google Shape;204;p28"/>
          <p:cNvSpPr txBox="1"/>
          <p:nvPr/>
        </p:nvSpPr>
        <p:spPr>
          <a:xfrm>
            <a:off x="5048423" y="3483400"/>
            <a:ext cx="284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Benefit: we only store the quantized weights (low bit ints) and the scaling factor ∆ (float). This is better than storing an entire weight matrix of floats</a:t>
            </a:r>
            <a:endParaRPr sz="1100">
              <a:solidFill>
                <a:schemeClr val="dk1"/>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29"/>
          <p:cNvPicPr preferRelativeResize="0"/>
          <p:nvPr/>
        </p:nvPicPr>
        <p:blipFill>
          <a:blip r:embed="rId3">
            <a:alphaModFix/>
          </a:blip>
          <a:stretch>
            <a:fillRect/>
          </a:stretch>
        </p:blipFill>
        <p:spPr>
          <a:xfrm>
            <a:off x="4572000" y="1278425"/>
            <a:ext cx="4073199" cy="316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Memory consumption</a:t>
            </a:r>
            <a:r>
              <a:rPr lang="en"/>
              <a:t> in GB for codellama/CodeLlama-7b-hf</a:t>
            </a:r>
            <a:endParaRPr/>
          </a:p>
        </p:txBody>
      </p:sp>
      <p:pic>
        <p:nvPicPr>
          <p:cNvPr id="217" name="Google Shape;217;p30"/>
          <p:cNvPicPr preferRelativeResize="0"/>
          <p:nvPr/>
        </p:nvPicPr>
        <p:blipFill>
          <a:blip r:embed="rId4">
            <a:alphaModFix/>
          </a:blip>
          <a:stretch>
            <a:fillRect/>
          </a:stretch>
        </p:blipFill>
        <p:spPr>
          <a:xfrm>
            <a:off x="1781175" y="1013550"/>
            <a:ext cx="5581650" cy="259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587125"/>
            <a:ext cx="3924600" cy="4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Why do we only quantize the weights and not the activations?</a:t>
            </a:r>
            <a:endParaRPr sz="2300"/>
          </a:p>
        </p:txBody>
      </p:sp>
      <p:sp>
        <p:nvSpPr>
          <p:cNvPr id="223" name="Google Shape;223;p31"/>
          <p:cNvSpPr txBox="1"/>
          <p:nvPr>
            <p:ph idx="1" type="body"/>
          </p:nvPr>
        </p:nvSpPr>
        <p:spPr>
          <a:xfrm>
            <a:off x="311700" y="1185000"/>
            <a:ext cx="4054500" cy="3179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 sz="1500">
                <a:solidFill>
                  <a:schemeClr val="dk1"/>
                </a:solidFill>
              </a:rPr>
              <a:t>W8A8 quantization (both activations and weights are quantized to INT8)</a:t>
            </a:r>
            <a:endParaRPr sz="1500">
              <a:solidFill>
                <a:schemeClr val="dk1"/>
              </a:solidFill>
            </a:endParaRPr>
          </a:p>
          <a:p>
            <a:pPr indent="-323850" lvl="0" marL="457200" rtl="0" algn="l">
              <a:spcBef>
                <a:spcPts val="0"/>
              </a:spcBef>
              <a:spcAft>
                <a:spcPts val="0"/>
              </a:spcAft>
              <a:buClr>
                <a:schemeClr val="dk1"/>
              </a:buClr>
              <a:buSzPts val="1500"/>
              <a:buAutoNum type="arabicPeriod"/>
            </a:pPr>
            <a:r>
              <a:rPr b="1" lang="en" sz="1500">
                <a:solidFill>
                  <a:schemeClr val="dk1"/>
                </a:solidFill>
              </a:rPr>
              <a:t>Low-bit weight-only quantization</a:t>
            </a:r>
            <a:r>
              <a:rPr lang="en" sz="1500">
                <a:solidFill>
                  <a:schemeClr val="dk1"/>
                </a:solidFill>
              </a:rPr>
              <a:t> (ex: W4A16) - only weights are quantized into low-bit ints</a:t>
            </a:r>
            <a:endParaRPr sz="1500">
              <a:solidFill>
                <a:schemeClr val="dk1"/>
              </a:solidFill>
            </a:endParaRPr>
          </a:p>
          <a:p>
            <a:pPr indent="-323850" lvl="1" marL="1371600" rtl="0" algn="l">
              <a:spcBef>
                <a:spcPts val="0"/>
              </a:spcBef>
              <a:spcAft>
                <a:spcPts val="0"/>
              </a:spcAft>
              <a:buClr>
                <a:schemeClr val="dk1"/>
              </a:buClr>
              <a:buSzPts val="1500"/>
              <a:buAutoNum type="alphaLcPeriod"/>
            </a:pPr>
            <a:r>
              <a:rPr lang="en" sz="1500">
                <a:solidFill>
                  <a:schemeClr val="dk1"/>
                </a:solidFill>
              </a:rPr>
              <a:t>Pros: requires smaller memory size, speeds up token generation</a:t>
            </a:r>
            <a:endParaRPr sz="1500">
              <a:solidFill>
                <a:schemeClr val="dk1"/>
              </a:solidFill>
            </a:endParaRPr>
          </a:p>
          <a:p>
            <a:pPr indent="-323850" lvl="1" marL="1371600" rtl="0" algn="l">
              <a:spcBef>
                <a:spcPts val="0"/>
              </a:spcBef>
              <a:spcAft>
                <a:spcPts val="0"/>
              </a:spcAft>
              <a:buClr>
                <a:schemeClr val="dk1"/>
              </a:buClr>
              <a:buSzPts val="1500"/>
              <a:buAutoNum type="alphaLcPeriod"/>
            </a:pPr>
            <a:r>
              <a:rPr lang="en" sz="1500">
                <a:solidFill>
                  <a:schemeClr val="dk1"/>
                </a:solidFill>
              </a:rPr>
              <a:t>Cons: current methods like GPTQ overfit the dev set and may not preserve generalist abilities of LLMs</a:t>
            </a:r>
            <a:endParaRPr sz="1500">
              <a:solidFill>
                <a:schemeClr val="dk1"/>
              </a:solidFill>
            </a:endParaRPr>
          </a:p>
        </p:txBody>
      </p:sp>
      <p:pic>
        <p:nvPicPr>
          <p:cNvPr id="224" name="Google Shape;224;p31"/>
          <p:cNvPicPr preferRelativeResize="0"/>
          <p:nvPr/>
        </p:nvPicPr>
        <p:blipFill>
          <a:blip r:embed="rId3">
            <a:alphaModFix/>
          </a:blip>
          <a:stretch>
            <a:fillRect/>
          </a:stretch>
        </p:blipFill>
        <p:spPr>
          <a:xfrm>
            <a:off x="4742057" y="1184988"/>
            <a:ext cx="3924475" cy="219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models are getting much bigger</a:t>
            </a:r>
            <a:endParaRPr/>
          </a:p>
        </p:txBody>
      </p:sp>
      <p:pic>
        <p:nvPicPr>
          <p:cNvPr id="66" name="Google Shape;66;p14"/>
          <p:cNvPicPr preferRelativeResize="0"/>
          <p:nvPr/>
        </p:nvPicPr>
        <p:blipFill>
          <a:blip r:embed="rId3">
            <a:alphaModFix/>
          </a:blip>
          <a:stretch>
            <a:fillRect/>
          </a:stretch>
        </p:blipFill>
        <p:spPr>
          <a:xfrm>
            <a:off x="1011612" y="1117650"/>
            <a:ext cx="7120773" cy="3720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All weights are important, </a:t>
            </a:r>
            <a:r>
              <a:rPr lang="en"/>
              <a:t>but</a:t>
            </a:r>
            <a:r>
              <a:rPr lang="en"/>
              <a:t> some weights are more important than others.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What does AWQ try to do and </a:t>
            </a:r>
            <a:r>
              <a:rPr lang="en" sz="2500"/>
              <a:t>how</a:t>
            </a:r>
            <a:r>
              <a:rPr lang="en" sz="2500"/>
              <a:t> is it different from other methods?</a:t>
            </a:r>
            <a:endParaRPr sz="2500"/>
          </a:p>
        </p:txBody>
      </p:sp>
      <p:sp>
        <p:nvSpPr>
          <p:cNvPr id="235" name="Google Shape;235;p33"/>
          <p:cNvSpPr txBox="1"/>
          <p:nvPr>
            <p:ph idx="1" type="body"/>
          </p:nvPr>
        </p:nvSpPr>
        <p:spPr>
          <a:xfrm>
            <a:off x="311700" y="1152475"/>
            <a:ext cx="8520600" cy="126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intuition: </a:t>
            </a:r>
            <a:r>
              <a:rPr b="1" lang="en"/>
              <a:t>some weights are more important than others. Don’t quantize the most important (salient) weights.</a:t>
            </a:r>
            <a:endParaRPr/>
          </a:p>
          <a:p>
            <a:pPr indent="-342900" lvl="0" marL="457200" rtl="0" algn="l">
              <a:spcBef>
                <a:spcPts val="0"/>
              </a:spcBef>
              <a:spcAft>
                <a:spcPts val="0"/>
              </a:spcAft>
              <a:buSzPts val="1800"/>
              <a:buChar char="●"/>
            </a:pPr>
            <a:r>
              <a:rPr lang="en"/>
              <a:t>This should reduce overall model degradation due to </a:t>
            </a:r>
            <a:r>
              <a:rPr lang="en"/>
              <a:t>quantization</a:t>
            </a:r>
            <a:r>
              <a:rPr lang="en"/>
              <a:t> error</a:t>
            </a:r>
            <a:endParaRPr/>
          </a:p>
        </p:txBody>
      </p:sp>
      <p:pic>
        <p:nvPicPr>
          <p:cNvPr id="236" name="Google Shape;236;p33"/>
          <p:cNvPicPr preferRelativeResize="0"/>
          <p:nvPr/>
        </p:nvPicPr>
        <p:blipFill>
          <a:blip r:embed="rId3">
            <a:alphaModFix/>
          </a:blip>
          <a:stretch>
            <a:fillRect/>
          </a:stretch>
        </p:blipFill>
        <p:spPr>
          <a:xfrm>
            <a:off x="4480700" y="2571745"/>
            <a:ext cx="3671600" cy="1966380"/>
          </a:xfrm>
          <a:prstGeom prst="rect">
            <a:avLst/>
          </a:prstGeom>
          <a:noFill/>
          <a:ln>
            <a:noFill/>
          </a:ln>
        </p:spPr>
      </p:pic>
      <p:sp>
        <p:nvSpPr>
          <p:cNvPr id="237" name="Google Shape;237;p33"/>
          <p:cNvSpPr txBox="1"/>
          <p:nvPr/>
        </p:nvSpPr>
        <p:spPr>
          <a:xfrm>
            <a:off x="311700" y="2231000"/>
            <a:ext cx="3933300" cy="126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AWQ is a quantization algorithm that is </a:t>
            </a:r>
            <a:r>
              <a:rPr lang="en" sz="1800">
                <a:solidFill>
                  <a:srgbClr val="6AA84F"/>
                </a:solidFill>
                <a:latin typeface="Average"/>
                <a:ea typeface="Average"/>
                <a:cs typeface="Average"/>
                <a:sym typeface="Average"/>
              </a:rPr>
              <a:t>sensitive to the </a:t>
            </a:r>
            <a:r>
              <a:rPr b="1" lang="en" sz="1800">
                <a:solidFill>
                  <a:srgbClr val="6AA84F"/>
                </a:solidFill>
                <a:latin typeface="Average"/>
                <a:ea typeface="Average"/>
                <a:cs typeface="Average"/>
                <a:sym typeface="Average"/>
              </a:rPr>
              <a:t>saliency of weights</a:t>
            </a:r>
            <a:endParaRPr b="1" sz="1800">
              <a:solidFill>
                <a:srgbClr val="6AA84F"/>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Weight magnitude is not used to determine weight importance</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Instead, </a:t>
            </a:r>
            <a:r>
              <a:rPr b="1" lang="en" sz="1800">
                <a:solidFill>
                  <a:srgbClr val="6AA84F"/>
                </a:solidFill>
                <a:latin typeface="Average"/>
                <a:ea typeface="Average"/>
                <a:cs typeface="Average"/>
                <a:sym typeface="Average"/>
              </a:rPr>
              <a:t>using the magnitude of the activation</a:t>
            </a:r>
            <a:r>
              <a:rPr lang="en" sz="1800">
                <a:solidFill>
                  <a:schemeClr val="accent3"/>
                </a:solidFill>
                <a:latin typeface="Average"/>
                <a:ea typeface="Average"/>
                <a:cs typeface="Average"/>
                <a:sym typeface="Average"/>
              </a:rPr>
              <a:t> </a:t>
            </a:r>
            <a:r>
              <a:rPr lang="en" sz="1800">
                <a:solidFill>
                  <a:schemeClr val="accent3"/>
                </a:solidFill>
                <a:latin typeface="Average"/>
                <a:ea typeface="Average"/>
                <a:cs typeface="Average"/>
                <a:sym typeface="Average"/>
              </a:rPr>
              <a:t>demonstrates significantly better results</a:t>
            </a:r>
            <a:endParaRPr sz="1800">
              <a:solidFill>
                <a:schemeClr val="accent3"/>
              </a:solidFill>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How do we protect </a:t>
            </a:r>
            <a:r>
              <a:rPr lang="en"/>
              <a:t>salient</a:t>
            </a:r>
            <a:r>
              <a:rPr lang="en"/>
              <a:t> weights during quantization?</a:t>
            </a:r>
            <a:endParaRPr/>
          </a:p>
        </p:txBody>
      </p:sp>
      <p:sp>
        <p:nvSpPr>
          <p:cNvPr id="243" name="Google Shape;243;p3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Skipping the quantization of weights that significantly influence LLM performance should reduce the quantization loss.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p:nvPr/>
        </p:nvSpPr>
        <p:spPr>
          <a:xfrm>
            <a:off x="226425" y="2804575"/>
            <a:ext cx="7732800" cy="2142900"/>
          </a:xfrm>
          <a:prstGeom prst="flowChartAlternate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49" name="Google Shape;249;p35"/>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them!</a:t>
            </a:r>
            <a:endParaRPr/>
          </a:p>
        </p:txBody>
      </p:sp>
      <p:sp>
        <p:nvSpPr>
          <p:cNvPr id="250" name="Google Shape;250;p35"/>
          <p:cNvSpPr txBox="1"/>
          <p:nvPr>
            <p:ph idx="1" type="body"/>
          </p:nvPr>
        </p:nvSpPr>
        <p:spPr>
          <a:xfrm>
            <a:off x="311700" y="941525"/>
            <a:ext cx="8520600" cy="163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Intuition: when weight values are small, they are more susceptible to quantization error due to rounding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By</a:t>
            </a:r>
            <a:r>
              <a:rPr lang="en">
                <a:solidFill>
                  <a:schemeClr val="dk1"/>
                </a:solidFill>
              </a:rPr>
              <a:t> scaling up an element in the weight matrix </a:t>
            </a:r>
            <a:r>
              <a:rPr b="1" lang="en">
                <a:solidFill>
                  <a:schemeClr val="dk1"/>
                </a:solidFill>
              </a:rPr>
              <a:t>w </a:t>
            </a:r>
            <a:r>
              <a:rPr lang="en">
                <a:solidFill>
                  <a:schemeClr val="dk1"/>
                </a:solidFill>
              </a:rPr>
              <a:t>by a factor of </a:t>
            </a:r>
            <a:r>
              <a:rPr b="1" lang="en">
                <a:solidFill>
                  <a:schemeClr val="dk1"/>
                </a:solidFill>
              </a:rPr>
              <a:t>s </a:t>
            </a:r>
            <a:r>
              <a:rPr lang="en">
                <a:solidFill>
                  <a:schemeClr val="dk1"/>
                </a:solidFill>
              </a:rPr>
              <a:t>before quantizing it, we protect this element during the quantization process</a:t>
            </a:r>
            <a:endParaRPr>
              <a:solidFill>
                <a:schemeClr val="dk1"/>
              </a:solidFill>
            </a:endParaRPr>
          </a:p>
        </p:txBody>
      </p:sp>
      <p:sp>
        <p:nvSpPr>
          <p:cNvPr id="251" name="Google Shape;251;p35"/>
          <p:cNvSpPr txBox="1"/>
          <p:nvPr/>
        </p:nvSpPr>
        <p:spPr>
          <a:xfrm>
            <a:off x="836250" y="3382475"/>
            <a:ext cx="56061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Average"/>
              <a:buChar char="●"/>
            </a:pPr>
            <a:r>
              <a:rPr lang="en" sz="1100">
                <a:solidFill>
                  <a:schemeClr val="dk1"/>
                </a:solidFill>
                <a:latin typeface="Average"/>
                <a:ea typeface="Average"/>
                <a:cs typeface="Average"/>
                <a:sym typeface="Average"/>
              </a:rPr>
              <a:t>w</a:t>
            </a:r>
            <a:r>
              <a:rPr lang="en" sz="1100">
                <a:solidFill>
                  <a:schemeClr val="dk1"/>
                </a:solidFill>
                <a:latin typeface="Average"/>
                <a:ea typeface="Average"/>
                <a:cs typeface="Average"/>
                <a:sym typeface="Average"/>
              </a:rPr>
              <a:t> (not bolded) represents one weight in the weight matrix </a:t>
            </a:r>
            <a:r>
              <a:rPr b="1" lang="en" sz="1100">
                <a:solidFill>
                  <a:schemeClr val="dk1"/>
                </a:solidFill>
                <a:latin typeface="Average"/>
                <a:ea typeface="Average"/>
                <a:cs typeface="Average"/>
                <a:sym typeface="Average"/>
              </a:rPr>
              <a:t>w (bolded)</a:t>
            </a:r>
            <a:endParaRPr b="1" sz="1100">
              <a:solidFill>
                <a:schemeClr val="dk1"/>
              </a:solidFill>
              <a:latin typeface="Average"/>
              <a:ea typeface="Average"/>
              <a:cs typeface="Average"/>
              <a:sym typeface="Average"/>
            </a:endParaRPr>
          </a:p>
        </p:txBody>
      </p:sp>
      <p:sp>
        <p:nvSpPr>
          <p:cNvPr id="252" name="Google Shape;252;p35"/>
          <p:cNvSpPr txBox="1"/>
          <p:nvPr/>
        </p:nvSpPr>
        <p:spPr>
          <a:xfrm>
            <a:off x="445400" y="2936075"/>
            <a:ext cx="2297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Average"/>
                <a:ea typeface="Average"/>
                <a:cs typeface="Average"/>
                <a:sym typeface="Average"/>
              </a:rPr>
              <a:t>Notation Warning!</a:t>
            </a:r>
            <a:endParaRPr b="1" sz="1700">
              <a:solidFill>
                <a:schemeClr val="dk1"/>
              </a:solidFill>
              <a:latin typeface="Average"/>
              <a:ea typeface="Average"/>
              <a:cs typeface="Average"/>
              <a:sym typeface="Average"/>
            </a:endParaRPr>
          </a:p>
        </p:txBody>
      </p:sp>
      <p:pic>
        <p:nvPicPr>
          <p:cNvPr id="253" name="Google Shape;253;p35"/>
          <p:cNvPicPr preferRelativeResize="0"/>
          <p:nvPr/>
        </p:nvPicPr>
        <p:blipFill>
          <a:blip r:embed="rId3">
            <a:alphaModFix/>
          </a:blip>
          <a:stretch>
            <a:fillRect/>
          </a:stretch>
        </p:blipFill>
        <p:spPr>
          <a:xfrm>
            <a:off x="1390626" y="3736475"/>
            <a:ext cx="3584451" cy="958100"/>
          </a:xfrm>
          <a:prstGeom prst="rect">
            <a:avLst/>
          </a:prstGeom>
          <a:noFill/>
          <a:ln>
            <a:noFill/>
          </a:ln>
        </p:spPr>
      </p:pic>
      <p:sp>
        <p:nvSpPr>
          <p:cNvPr id="254" name="Google Shape;254;p35"/>
          <p:cNvSpPr/>
          <p:nvPr/>
        </p:nvSpPr>
        <p:spPr>
          <a:xfrm>
            <a:off x="1557900" y="3880975"/>
            <a:ext cx="517125" cy="446400"/>
          </a:xfrm>
          <a:prstGeom prst="flowChartProcess">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Scale them! - continued</a:t>
            </a:r>
            <a:endParaRPr/>
          </a:p>
        </p:txBody>
      </p:sp>
      <p:sp>
        <p:nvSpPr>
          <p:cNvPr id="260" name="Google Shape;260;p36"/>
          <p:cNvSpPr txBox="1"/>
          <p:nvPr>
            <p:ph idx="1" type="body"/>
          </p:nvPr>
        </p:nvSpPr>
        <p:spPr>
          <a:xfrm>
            <a:off x="311700" y="941525"/>
            <a:ext cx="8520600" cy="402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Instead of:</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We have:</a:t>
            </a:r>
            <a:endParaRPr/>
          </a:p>
        </p:txBody>
      </p:sp>
      <p:pic>
        <p:nvPicPr>
          <p:cNvPr id="261" name="Google Shape;261;p36"/>
          <p:cNvPicPr preferRelativeResize="0"/>
          <p:nvPr/>
        </p:nvPicPr>
        <p:blipFill>
          <a:blip r:embed="rId3">
            <a:alphaModFix/>
          </a:blip>
          <a:stretch>
            <a:fillRect/>
          </a:stretch>
        </p:blipFill>
        <p:spPr>
          <a:xfrm>
            <a:off x="699725" y="1917113"/>
            <a:ext cx="2264250" cy="774400"/>
          </a:xfrm>
          <a:prstGeom prst="rect">
            <a:avLst/>
          </a:prstGeom>
          <a:noFill/>
          <a:ln>
            <a:noFill/>
          </a:ln>
        </p:spPr>
      </p:pic>
      <p:sp>
        <p:nvSpPr>
          <p:cNvPr id="262" name="Google Shape;262;p36"/>
          <p:cNvSpPr/>
          <p:nvPr/>
        </p:nvSpPr>
        <p:spPr>
          <a:xfrm>
            <a:off x="5579100" y="3527975"/>
            <a:ext cx="2537100" cy="6978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63" name="Google Shape;263;p36"/>
          <p:cNvSpPr txBox="1"/>
          <p:nvPr/>
        </p:nvSpPr>
        <p:spPr>
          <a:xfrm>
            <a:off x="5634025" y="3468950"/>
            <a:ext cx="22971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1"/>
                </a:solidFill>
                <a:latin typeface="Average"/>
                <a:ea typeface="Average"/>
                <a:cs typeface="Average"/>
                <a:sym typeface="Average"/>
              </a:rPr>
              <a:t>For each element w</a:t>
            </a:r>
            <a:r>
              <a:rPr baseline="-25000" lang="en" sz="1100">
                <a:solidFill>
                  <a:schemeClr val="dk1"/>
                </a:solidFill>
                <a:latin typeface="Average"/>
                <a:ea typeface="Average"/>
                <a:cs typeface="Average"/>
                <a:sym typeface="Average"/>
              </a:rPr>
              <a:t>i</a:t>
            </a:r>
            <a:r>
              <a:rPr lang="en" sz="1100">
                <a:solidFill>
                  <a:schemeClr val="dk1"/>
                </a:solidFill>
                <a:latin typeface="Average"/>
                <a:ea typeface="Average"/>
                <a:cs typeface="Average"/>
                <a:sym typeface="Average"/>
              </a:rPr>
              <a:t> in the weight matrix </a:t>
            </a:r>
            <a:r>
              <a:rPr b="1" lang="en" sz="1100">
                <a:solidFill>
                  <a:schemeClr val="dk1"/>
                </a:solidFill>
                <a:latin typeface="Average"/>
                <a:ea typeface="Average"/>
                <a:cs typeface="Average"/>
                <a:sym typeface="Average"/>
              </a:rPr>
              <a:t>w</a:t>
            </a:r>
            <a:r>
              <a:rPr lang="en" sz="1100">
                <a:solidFill>
                  <a:schemeClr val="dk1"/>
                </a:solidFill>
                <a:latin typeface="Average"/>
                <a:ea typeface="Average"/>
                <a:cs typeface="Average"/>
                <a:sym typeface="Average"/>
              </a:rPr>
              <a:t>, multiply it by s</a:t>
            </a:r>
            <a:r>
              <a:rPr baseline="-25000" lang="en" sz="1100">
                <a:solidFill>
                  <a:schemeClr val="dk1"/>
                </a:solidFill>
                <a:latin typeface="Average"/>
                <a:ea typeface="Average"/>
                <a:cs typeface="Average"/>
                <a:sym typeface="Average"/>
              </a:rPr>
              <a:t>i</a:t>
            </a:r>
            <a:r>
              <a:rPr lang="en" sz="1100">
                <a:solidFill>
                  <a:schemeClr val="dk1"/>
                </a:solidFill>
                <a:latin typeface="Average"/>
                <a:ea typeface="Average"/>
                <a:cs typeface="Average"/>
                <a:sym typeface="Average"/>
              </a:rPr>
              <a:t> and then quantize</a:t>
            </a:r>
            <a:endParaRPr sz="400">
              <a:solidFill>
                <a:schemeClr val="dk1"/>
              </a:solidFill>
              <a:latin typeface="Average"/>
              <a:ea typeface="Average"/>
              <a:cs typeface="Average"/>
              <a:sym typeface="Average"/>
            </a:endParaRPr>
          </a:p>
        </p:txBody>
      </p:sp>
      <p:sp>
        <p:nvSpPr>
          <p:cNvPr id="264" name="Google Shape;264;p36"/>
          <p:cNvSpPr/>
          <p:nvPr/>
        </p:nvSpPr>
        <p:spPr>
          <a:xfrm>
            <a:off x="4434700" y="2051175"/>
            <a:ext cx="2537100" cy="5727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65" name="Google Shape;265;p36"/>
          <p:cNvSpPr txBox="1"/>
          <p:nvPr/>
        </p:nvSpPr>
        <p:spPr>
          <a:xfrm>
            <a:off x="4502350" y="2075925"/>
            <a:ext cx="229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Quantize the entire weight matrix directly.</a:t>
            </a:r>
            <a:endParaRPr sz="1100">
              <a:solidFill>
                <a:schemeClr val="dk1"/>
              </a:solidFill>
              <a:latin typeface="Average"/>
              <a:ea typeface="Average"/>
              <a:cs typeface="Average"/>
              <a:sym typeface="Average"/>
            </a:endParaRPr>
          </a:p>
        </p:txBody>
      </p:sp>
      <p:pic>
        <p:nvPicPr>
          <p:cNvPr id="266" name="Google Shape;266;p36"/>
          <p:cNvPicPr preferRelativeResize="0"/>
          <p:nvPr/>
        </p:nvPicPr>
        <p:blipFill>
          <a:blip r:embed="rId4">
            <a:alphaModFix/>
          </a:blip>
          <a:stretch>
            <a:fillRect/>
          </a:stretch>
        </p:blipFill>
        <p:spPr>
          <a:xfrm>
            <a:off x="699716" y="3468950"/>
            <a:ext cx="3685584" cy="743400"/>
          </a:xfrm>
          <a:prstGeom prst="rect">
            <a:avLst/>
          </a:prstGeom>
          <a:noFill/>
          <a:ln>
            <a:noFill/>
          </a:ln>
        </p:spPr>
      </p:pic>
      <p:cxnSp>
        <p:nvCxnSpPr>
          <p:cNvPr id="267" name="Google Shape;267;p36"/>
          <p:cNvCxnSpPr/>
          <p:nvPr/>
        </p:nvCxnSpPr>
        <p:spPr>
          <a:xfrm flipH="1">
            <a:off x="4502350" y="3873425"/>
            <a:ext cx="959700" cy="6900"/>
          </a:xfrm>
          <a:prstGeom prst="straightConnector1">
            <a:avLst/>
          </a:prstGeom>
          <a:noFill/>
          <a:ln cap="flat" cmpd="sng" w="19050">
            <a:solidFill>
              <a:srgbClr val="FF9900"/>
            </a:solidFill>
            <a:prstDash val="solid"/>
            <a:round/>
            <a:headEnd len="med" w="med" type="none"/>
            <a:tailEnd len="med" w="med" type="triangle"/>
          </a:ln>
        </p:spPr>
      </p:cxnSp>
      <p:cxnSp>
        <p:nvCxnSpPr>
          <p:cNvPr id="268" name="Google Shape;268;p36"/>
          <p:cNvCxnSpPr/>
          <p:nvPr/>
        </p:nvCxnSpPr>
        <p:spPr>
          <a:xfrm flipH="1">
            <a:off x="3274450" y="2300863"/>
            <a:ext cx="959700" cy="6900"/>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p:nvPr/>
        </p:nvSpPr>
        <p:spPr>
          <a:xfrm>
            <a:off x="268800" y="3038225"/>
            <a:ext cx="5785500" cy="1728600"/>
          </a:xfrm>
          <a:prstGeom prst="flowChartAlternate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74" name="Google Shape;27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the quantization function look like now?</a:t>
            </a:r>
            <a:endParaRPr/>
          </a:p>
        </p:txBody>
      </p:sp>
      <p:sp>
        <p:nvSpPr>
          <p:cNvPr id="275" name="Google Shape;275;p37"/>
          <p:cNvSpPr txBox="1"/>
          <p:nvPr/>
        </p:nvSpPr>
        <p:spPr>
          <a:xfrm>
            <a:off x="4044525" y="1813950"/>
            <a:ext cx="2709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where the quantization scaling factor is</a:t>
            </a:r>
            <a:endParaRPr sz="1800">
              <a:solidFill>
                <a:schemeClr val="dk1"/>
              </a:solidFill>
              <a:latin typeface="Average"/>
              <a:ea typeface="Average"/>
              <a:cs typeface="Average"/>
              <a:sym typeface="Average"/>
            </a:endParaRPr>
          </a:p>
        </p:txBody>
      </p:sp>
      <p:sp>
        <p:nvSpPr>
          <p:cNvPr id="276" name="Google Shape;276;p37"/>
          <p:cNvSpPr txBox="1"/>
          <p:nvPr/>
        </p:nvSpPr>
        <p:spPr>
          <a:xfrm>
            <a:off x="311700" y="3099050"/>
            <a:ext cx="95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Before:</a:t>
            </a:r>
            <a:endParaRPr sz="1800">
              <a:solidFill>
                <a:schemeClr val="dk1"/>
              </a:solidFill>
              <a:latin typeface="Average"/>
              <a:ea typeface="Average"/>
              <a:cs typeface="Average"/>
              <a:sym typeface="Average"/>
            </a:endParaRPr>
          </a:p>
        </p:txBody>
      </p:sp>
      <p:pic>
        <p:nvPicPr>
          <p:cNvPr id="277" name="Google Shape;277;p37"/>
          <p:cNvPicPr preferRelativeResize="0"/>
          <p:nvPr/>
        </p:nvPicPr>
        <p:blipFill rotWithShape="1">
          <a:blip r:embed="rId3">
            <a:alphaModFix/>
          </a:blip>
          <a:srcRect b="0" l="0" r="14434" t="0"/>
          <a:stretch/>
        </p:blipFill>
        <p:spPr>
          <a:xfrm>
            <a:off x="720249" y="3657050"/>
            <a:ext cx="4105776" cy="706850"/>
          </a:xfrm>
          <a:prstGeom prst="rect">
            <a:avLst/>
          </a:prstGeom>
          <a:noFill/>
          <a:ln>
            <a:noFill/>
          </a:ln>
        </p:spPr>
      </p:pic>
      <p:pic>
        <p:nvPicPr>
          <p:cNvPr id="278" name="Google Shape;278;p37"/>
          <p:cNvPicPr preferRelativeResize="0"/>
          <p:nvPr/>
        </p:nvPicPr>
        <p:blipFill>
          <a:blip r:embed="rId4">
            <a:alphaModFix/>
          </a:blip>
          <a:stretch>
            <a:fillRect/>
          </a:stretch>
        </p:blipFill>
        <p:spPr>
          <a:xfrm>
            <a:off x="6576425" y="1813938"/>
            <a:ext cx="2157975" cy="805875"/>
          </a:xfrm>
          <a:prstGeom prst="rect">
            <a:avLst/>
          </a:prstGeom>
          <a:noFill/>
          <a:ln>
            <a:noFill/>
          </a:ln>
        </p:spPr>
      </p:pic>
      <p:pic>
        <p:nvPicPr>
          <p:cNvPr id="279" name="Google Shape;279;p37"/>
          <p:cNvPicPr preferRelativeResize="0"/>
          <p:nvPr/>
        </p:nvPicPr>
        <p:blipFill>
          <a:blip r:embed="rId5">
            <a:alphaModFix/>
          </a:blip>
          <a:stretch>
            <a:fillRect/>
          </a:stretch>
        </p:blipFill>
        <p:spPr>
          <a:xfrm>
            <a:off x="375200" y="1893970"/>
            <a:ext cx="3577625" cy="6458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11700" y="318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Scaling weights before quantization (intuition)</a:t>
            </a:r>
            <a:endParaRPr/>
          </a:p>
        </p:txBody>
      </p:sp>
      <p:pic>
        <p:nvPicPr>
          <p:cNvPr id="285" name="Google Shape;285;p38"/>
          <p:cNvPicPr preferRelativeResize="0"/>
          <p:nvPr/>
        </p:nvPicPr>
        <p:blipFill>
          <a:blip r:embed="rId3">
            <a:alphaModFix/>
          </a:blip>
          <a:stretch>
            <a:fillRect/>
          </a:stretch>
        </p:blipFill>
        <p:spPr>
          <a:xfrm>
            <a:off x="311700" y="1069625"/>
            <a:ext cx="4904349" cy="3911599"/>
          </a:xfrm>
          <a:prstGeom prst="rect">
            <a:avLst/>
          </a:prstGeom>
          <a:noFill/>
          <a:ln>
            <a:noFill/>
          </a:ln>
        </p:spPr>
      </p:pic>
      <p:pic>
        <p:nvPicPr>
          <p:cNvPr id="286" name="Google Shape;286;p38"/>
          <p:cNvPicPr preferRelativeResize="0"/>
          <p:nvPr/>
        </p:nvPicPr>
        <p:blipFill>
          <a:blip r:embed="rId4">
            <a:alphaModFix/>
          </a:blip>
          <a:stretch>
            <a:fillRect/>
          </a:stretch>
        </p:blipFill>
        <p:spPr>
          <a:xfrm>
            <a:off x="5388725" y="1985670"/>
            <a:ext cx="3577625" cy="645817"/>
          </a:xfrm>
          <a:prstGeom prst="rect">
            <a:avLst/>
          </a:prstGeom>
          <a:noFill/>
          <a:ln>
            <a:noFill/>
          </a:ln>
        </p:spPr>
      </p:pic>
      <p:pic>
        <p:nvPicPr>
          <p:cNvPr id="287" name="Google Shape;287;p38"/>
          <p:cNvPicPr preferRelativeResize="0"/>
          <p:nvPr/>
        </p:nvPicPr>
        <p:blipFill>
          <a:blip r:embed="rId5">
            <a:alphaModFix/>
          </a:blip>
          <a:stretch>
            <a:fillRect/>
          </a:stretch>
        </p:blipFill>
        <p:spPr>
          <a:xfrm>
            <a:off x="5388725" y="3020438"/>
            <a:ext cx="2157975" cy="805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9"/>
          <p:cNvPicPr preferRelativeResize="0"/>
          <p:nvPr/>
        </p:nvPicPr>
        <p:blipFill>
          <a:blip r:embed="rId3">
            <a:alphaModFix/>
          </a:blip>
          <a:stretch>
            <a:fillRect/>
          </a:stretch>
        </p:blipFill>
        <p:spPr>
          <a:xfrm>
            <a:off x="412520" y="1701622"/>
            <a:ext cx="2384280" cy="776700"/>
          </a:xfrm>
          <a:prstGeom prst="rect">
            <a:avLst/>
          </a:prstGeom>
          <a:noFill/>
          <a:ln>
            <a:noFill/>
          </a:ln>
        </p:spPr>
      </p:pic>
      <p:sp>
        <p:nvSpPr>
          <p:cNvPr id="293" name="Google Shape;29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the quantized layer looks like (when applying weight scaling):</a:t>
            </a:r>
            <a:endParaRPr/>
          </a:p>
        </p:txBody>
      </p:sp>
      <p:sp>
        <p:nvSpPr>
          <p:cNvPr id="294" name="Google Shape;294;p39"/>
          <p:cNvSpPr/>
          <p:nvPr/>
        </p:nvSpPr>
        <p:spPr>
          <a:xfrm>
            <a:off x="3038700" y="1941775"/>
            <a:ext cx="677400" cy="29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95" name="Google Shape;295;p39"/>
          <p:cNvSpPr/>
          <p:nvPr/>
        </p:nvSpPr>
        <p:spPr>
          <a:xfrm>
            <a:off x="2364300" y="1788350"/>
            <a:ext cx="197550" cy="603275"/>
          </a:xfrm>
          <a:prstGeom prst="flowChartProcess">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296" name="Google Shape;296;p39"/>
          <p:cNvCxnSpPr>
            <a:stCxn id="295" idx="2"/>
          </p:cNvCxnSpPr>
          <p:nvPr/>
        </p:nvCxnSpPr>
        <p:spPr>
          <a:xfrm rot="5400000">
            <a:off x="1534425" y="1923175"/>
            <a:ext cx="460200" cy="1397100"/>
          </a:xfrm>
          <a:prstGeom prst="bentConnector2">
            <a:avLst/>
          </a:prstGeom>
          <a:noFill/>
          <a:ln cap="flat" cmpd="sng" w="28575">
            <a:solidFill>
              <a:srgbClr val="6D9EEB"/>
            </a:solidFill>
            <a:prstDash val="solid"/>
            <a:round/>
            <a:headEnd len="med" w="med" type="none"/>
            <a:tailEnd len="med" w="med" type="none"/>
          </a:ln>
        </p:spPr>
      </p:cxnSp>
      <p:cxnSp>
        <p:nvCxnSpPr>
          <p:cNvPr id="297" name="Google Shape;297;p39"/>
          <p:cNvCxnSpPr/>
          <p:nvPr/>
        </p:nvCxnSpPr>
        <p:spPr>
          <a:xfrm>
            <a:off x="1073125" y="2859000"/>
            <a:ext cx="7200" cy="663300"/>
          </a:xfrm>
          <a:prstGeom prst="straightConnector1">
            <a:avLst/>
          </a:prstGeom>
          <a:noFill/>
          <a:ln cap="flat" cmpd="sng" w="28575">
            <a:solidFill>
              <a:srgbClr val="6D9EEB"/>
            </a:solidFill>
            <a:prstDash val="solid"/>
            <a:round/>
            <a:headEnd len="med" w="med" type="none"/>
            <a:tailEnd len="med" w="med" type="triangle"/>
          </a:ln>
        </p:spPr>
      </p:cxnSp>
      <p:sp>
        <p:nvSpPr>
          <p:cNvPr id="298" name="Google Shape;298;p39"/>
          <p:cNvSpPr/>
          <p:nvPr/>
        </p:nvSpPr>
        <p:spPr>
          <a:xfrm>
            <a:off x="964475" y="3649125"/>
            <a:ext cx="2909700" cy="897300"/>
          </a:xfrm>
          <a:prstGeom prst="flowChartAlternateProcess">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99" name="Google Shape;299;p39"/>
          <p:cNvSpPr txBox="1"/>
          <p:nvPr/>
        </p:nvSpPr>
        <p:spPr>
          <a:xfrm>
            <a:off x="1073125" y="3751425"/>
            <a:ext cx="2643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Since we scaled up the weight matrix </a:t>
            </a:r>
            <a:r>
              <a:rPr b="1" lang="en" sz="1100">
                <a:solidFill>
                  <a:schemeClr val="dk1"/>
                </a:solidFill>
                <a:latin typeface="Average"/>
                <a:ea typeface="Average"/>
                <a:cs typeface="Average"/>
                <a:sym typeface="Average"/>
              </a:rPr>
              <a:t>w </a:t>
            </a:r>
            <a:r>
              <a:rPr lang="en" sz="1100">
                <a:solidFill>
                  <a:schemeClr val="dk1"/>
                </a:solidFill>
                <a:latin typeface="Average"/>
                <a:ea typeface="Average"/>
                <a:cs typeface="Average"/>
                <a:sym typeface="Average"/>
              </a:rPr>
              <a:t> by a factor of </a:t>
            </a:r>
            <a:r>
              <a:rPr b="1" lang="en" sz="1100">
                <a:solidFill>
                  <a:schemeClr val="dk1"/>
                </a:solidFill>
                <a:latin typeface="Average"/>
                <a:ea typeface="Average"/>
                <a:cs typeface="Average"/>
                <a:sym typeface="Average"/>
              </a:rPr>
              <a:t>s</a:t>
            </a:r>
            <a:r>
              <a:rPr lang="en" sz="1100">
                <a:solidFill>
                  <a:schemeClr val="dk1"/>
                </a:solidFill>
                <a:latin typeface="Average"/>
                <a:ea typeface="Average"/>
                <a:cs typeface="Average"/>
                <a:sym typeface="Average"/>
              </a:rPr>
              <a:t>, we will want to multiply by 1/</a:t>
            </a:r>
            <a:r>
              <a:rPr b="1" lang="en" sz="1100">
                <a:solidFill>
                  <a:schemeClr val="dk1"/>
                </a:solidFill>
                <a:latin typeface="Average"/>
                <a:ea typeface="Average"/>
                <a:cs typeface="Average"/>
                <a:sym typeface="Average"/>
              </a:rPr>
              <a:t>s</a:t>
            </a:r>
            <a:r>
              <a:rPr lang="en" sz="1100">
                <a:solidFill>
                  <a:schemeClr val="dk1"/>
                </a:solidFill>
                <a:latin typeface="Average"/>
                <a:ea typeface="Average"/>
                <a:cs typeface="Average"/>
                <a:sym typeface="Average"/>
              </a:rPr>
              <a:t> before getting our result</a:t>
            </a:r>
            <a:endParaRPr sz="1100">
              <a:solidFill>
                <a:schemeClr val="dk1"/>
              </a:solidFill>
              <a:latin typeface="Average"/>
              <a:ea typeface="Average"/>
              <a:cs typeface="Average"/>
              <a:sym typeface="Average"/>
            </a:endParaRPr>
          </a:p>
        </p:txBody>
      </p:sp>
      <p:pic>
        <p:nvPicPr>
          <p:cNvPr id="300" name="Google Shape;300;p39"/>
          <p:cNvPicPr preferRelativeResize="0"/>
          <p:nvPr/>
        </p:nvPicPr>
        <p:blipFill>
          <a:blip r:embed="rId4">
            <a:alphaModFix/>
          </a:blip>
          <a:stretch>
            <a:fillRect/>
          </a:stretch>
        </p:blipFill>
        <p:spPr>
          <a:xfrm>
            <a:off x="4061235" y="1701625"/>
            <a:ext cx="3368790" cy="776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Empirical observations about scaling and quantization error:</a:t>
            </a:r>
            <a:endParaRPr/>
          </a:p>
        </p:txBody>
      </p:sp>
      <p:sp>
        <p:nvSpPr>
          <p:cNvPr id="306" name="Google Shape;306;p40"/>
          <p:cNvSpPr txBox="1"/>
          <p:nvPr>
            <p:ph idx="1" type="body"/>
          </p:nvPr>
        </p:nvSpPr>
        <p:spPr>
          <a:xfrm>
            <a:off x="311700" y="1152475"/>
            <a:ext cx="8007600" cy="3865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Rounding error is not affected by scaling (error caused by converting floating-point to integer is roughly uniformly distributed [0, 0.5] with average error of 0.25)</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Scaling up an </a:t>
            </a:r>
            <a:r>
              <a:rPr lang="en">
                <a:solidFill>
                  <a:schemeClr val="dk1"/>
                </a:solidFill>
              </a:rPr>
              <a:t>element w</a:t>
            </a:r>
            <a:r>
              <a:rPr baseline="-25000" lang="en">
                <a:solidFill>
                  <a:schemeClr val="dk1"/>
                </a:solidFill>
              </a:rPr>
              <a:t>i </a:t>
            </a:r>
            <a:r>
              <a:rPr lang="en">
                <a:solidFill>
                  <a:schemeClr val="dk1"/>
                </a:solidFill>
              </a:rPr>
              <a:t>does not usually change the maximum value in </a:t>
            </a:r>
            <a:r>
              <a:rPr b="1" lang="en">
                <a:solidFill>
                  <a:schemeClr val="dk1"/>
                </a:solidFill>
              </a:rPr>
              <a:t>w </a:t>
            </a:r>
            <a:r>
              <a:rPr lang="en">
                <a:solidFill>
                  <a:schemeClr val="dk1"/>
                </a:solidFill>
              </a:rPr>
              <a:t>so ∆’ ≈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 and x are represented in FP16 and have no quantization error</a:t>
            </a:r>
            <a:endParaRPr>
              <a:solidFill>
                <a:schemeClr val="dk1"/>
              </a:solidFill>
            </a:endParaRPr>
          </a:p>
        </p:txBody>
      </p:sp>
      <p:pic>
        <p:nvPicPr>
          <p:cNvPr id="307" name="Google Shape;307;p40"/>
          <p:cNvPicPr preferRelativeResize="0"/>
          <p:nvPr/>
        </p:nvPicPr>
        <p:blipFill>
          <a:blip r:embed="rId3">
            <a:alphaModFix/>
          </a:blip>
          <a:stretch>
            <a:fillRect/>
          </a:stretch>
        </p:blipFill>
        <p:spPr>
          <a:xfrm>
            <a:off x="1324725" y="2905638"/>
            <a:ext cx="2157975" cy="805875"/>
          </a:xfrm>
          <a:prstGeom prst="rect">
            <a:avLst/>
          </a:prstGeom>
          <a:noFill/>
          <a:ln>
            <a:noFill/>
          </a:ln>
        </p:spPr>
      </p:pic>
      <p:sp>
        <p:nvSpPr>
          <p:cNvPr id="308" name="Google Shape;308;p40"/>
          <p:cNvSpPr txBox="1"/>
          <p:nvPr/>
        </p:nvSpPr>
        <p:spPr>
          <a:xfrm>
            <a:off x="3623800" y="3014225"/>
            <a:ext cx="406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for reference</a:t>
            </a:r>
            <a:endParaRPr sz="1800">
              <a:solidFill>
                <a:schemeClr val="dk1"/>
              </a:solidFill>
              <a:latin typeface="Average"/>
              <a:ea typeface="Average"/>
              <a:cs typeface="Average"/>
              <a:sym typeface="Averag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Quantization error:</a:t>
            </a:r>
            <a:endParaRPr/>
          </a:p>
        </p:txBody>
      </p:sp>
      <p:sp>
        <p:nvSpPr>
          <p:cNvPr id="314" name="Google Shape;31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Quantization error for non-scaled weights (s = 1):</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Quantization error for scaled weights (s &gt;= 1):</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Given the observations from the last slide, the quantization error is smaller for weights with s &gt; 1.</a:t>
            </a:r>
            <a:endParaRPr>
              <a:solidFill>
                <a:schemeClr val="dk1"/>
              </a:solidFill>
            </a:endParaRPr>
          </a:p>
        </p:txBody>
      </p:sp>
      <p:pic>
        <p:nvPicPr>
          <p:cNvPr id="315" name="Google Shape;315;p41"/>
          <p:cNvPicPr preferRelativeResize="0"/>
          <p:nvPr/>
        </p:nvPicPr>
        <p:blipFill>
          <a:blip r:embed="rId3">
            <a:alphaModFix/>
          </a:blip>
          <a:stretch>
            <a:fillRect/>
          </a:stretch>
        </p:blipFill>
        <p:spPr>
          <a:xfrm>
            <a:off x="735013" y="1702775"/>
            <a:ext cx="3914775" cy="628650"/>
          </a:xfrm>
          <a:prstGeom prst="rect">
            <a:avLst/>
          </a:prstGeom>
          <a:noFill/>
          <a:ln>
            <a:noFill/>
          </a:ln>
        </p:spPr>
      </p:pic>
      <p:pic>
        <p:nvPicPr>
          <p:cNvPr id="316" name="Google Shape;316;p41"/>
          <p:cNvPicPr preferRelativeResize="0"/>
          <p:nvPr/>
        </p:nvPicPr>
        <p:blipFill>
          <a:blip r:embed="rId4">
            <a:alphaModFix/>
          </a:blip>
          <a:stretch>
            <a:fillRect/>
          </a:stretch>
        </p:blipFill>
        <p:spPr>
          <a:xfrm>
            <a:off x="735025" y="3140938"/>
            <a:ext cx="4838700" cy="676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671250" y="2141250"/>
            <a:ext cx="7852200" cy="86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How can we address the resource-intensive challenges that come with scaling up to larger models (and make every byte count)?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 of generally increasing scale-up for weights</a:t>
            </a:r>
            <a:endParaRPr/>
          </a:p>
        </p:txBody>
      </p:sp>
      <p:pic>
        <p:nvPicPr>
          <p:cNvPr id="322" name="Google Shape;322;p42"/>
          <p:cNvPicPr preferRelativeResize="0"/>
          <p:nvPr/>
        </p:nvPicPr>
        <p:blipFill>
          <a:blip r:embed="rId3">
            <a:alphaModFix/>
          </a:blip>
          <a:stretch>
            <a:fillRect/>
          </a:stretch>
        </p:blipFill>
        <p:spPr>
          <a:xfrm>
            <a:off x="568500" y="1164163"/>
            <a:ext cx="4160325" cy="2779725"/>
          </a:xfrm>
          <a:prstGeom prst="rect">
            <a:avLst/>
          </a:prstGeom>
          <a:noFill/>
          <a:ln>
            <a:noFill/>
          </a:ln>
        </p:spPr>
      </p:pic>
      <p:sp>
        <p:nvSpPr>
          <p:cNvPr id="323" name="Google Shape;323;p42"/>
          <p:cNvSpPr/>
          <p:nvPr/>
        </p:nvSpPr>
        <p:spPr>
          <a:xfrm>
            <a:off x="4229850" y="2350400"/>
            <a:ext cx="385700" cy="183575"/>
          </a:xfrm>
          <a:prstGeom prst="flowChartProcess">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24" name="Google Shape;324;p42"/>
          <p:cNvSpPr/>
          <p:nvPr/>
        </p:nvSpPr>
        <p:spPr>
          <a:xfrm>
            <a:off x="3793100" y="2350400"/>
            <a:ext cx="385700" cy="183575"/>
          </a:xfrm>
          <a:prstGeom prst="flowChartProcess">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25" name="Google Shape;325;p42"/>
          <p:cNvSpPr/>
          <p:nvPr/>
        </p:nvSpPr>
        <p:spPr>
          <a:xfrm>
            <a:off x="311650" y="4090325"/>
            <a:ext cx="5973000" cy="646800"/>
          </a:xfrm>
          <a:prstGeom prst="flowChartAlternateProcess">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26" name="Google Shape;326;p42"/>
          <p:cNvSpPr/>
          <p:nvPr/>
        </p:nvSpPr>
        <p:spPr>
          <a:xfrm>
            <a:off x="3746475" y="1626675"/>
            <a:ext cx="385700" cy="183575"/>
          </a:xfrm>
          <a:prstGeom prst="flowChartProcess">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27" name="Google Shape;327;p42"/>
          <p:cNvSpPr/>
          <p:nvPr/>
        </p:nvSpPr>
        <p:spPr>
          <a:xfrm>
            <a:off x="4178800" y="1626675"/>
            <a:ext cx="436750" cy="183575"/>
          </a:xfrm>
          <a:prstGeom prst="flowChartProcess">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28" name="Google Shape;328;p42"/>
          <p:cNvSpPr txBox="1"/>
          <p:nvPr/>
        </p:nvSpPr>
        <p:spPr>
          <a:xfrm>
            <a:off x="349457" y="4044275"/>
            <a:ext cx="589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While the quantization error of salient channels continues to go down as s is increased, this eventually comes at the cost of non-salient channel quantization error (the relative error over non-salient channels increases)</a:t>
            </a:r>
            <a:endParaRPr sz="1200">
              <a:solidFill>
                <a:schemeClr val="dk1"/>
              </a:solidFill>
              <a:latin typeface="Average"/>
              <a:ea typeface="Average"/>
              <a:cs typeface="Average"/>
              <a:sym typeface="Averag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determine the per-input channel scaling factor?</a:t>
            </a:r>
            <a:endParaRPr/>
          </a:p>
        </p:txBody>
      </p:sp>
      <p:sp>
        <p:nvSpPr>
          <p:cNvPr id="334" name="Google Shape;334;p43"/>
          <p:cNvSpPr txBox="1"/>
          <p:nvPr>
            <p:ph idx="1" type="body"/>
          </p:nvPr>
        </p:nvSpPr>
        <p:spPr>
          <a:xfrm>
            <a:off x="426000" y="2897025"/>
            <a:ext cx="8520600" cy="92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Unfortunately, we cannot optimize this directly because the quantization function (Q) is not differentiable.</a:t>
            </a:r>
            <a:endParaRPr>
              <a:solidFill>
                <a:schemeClr val="dk1"/>
              </a:solidFill>
            </a:endParaRPr>
          </a:p>
        </p:txBody>
      </p:sp>
      <p:pic>
        <p:nvPicPr>
          <p:cNvPr id="335" name="Google Shape;335;p43"/>
          <p:cNvPicPr preferRelativeResize="0"/>
          <p:nvPr/>
        </p:nvPicPr>
        <p:blipFill>
          <a:blip r:embed="rId3">
            <a:alphaModFix/>
          </a:blip>
          <a:stretch>
            <a:fillRect/>
          </a:stretch>
        </p:blipFill>
        <p:spPr>
          <a:xfrm>
            <a:off x="2005589" y="1267450"/>
            <a:ext cx="5132825" cy="1379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grid search over exponent for magnitude of activation</a:t>
            </a:r>
            <a:endParaRPr/>
          </a:p>
        </p:txBody>
      </p:sp>
      <p:sp>
        <p:nvSpPr>
          <p:cNvPr id="341" name="Google Shape;341;p44"/>
          <p:cNvSpPr txBox="1"/>
          <p:nvPr>
            <p:ph idx="1" type="body"/>
          </p:nvPr>
        </p:nvSpPr>
        <p:spPr>
          <a:xfrm>
            <a:off x="311700" y="2523650"/>
            <a:ext cx="8520600" cy="2045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s</a:t>
            </a:r>
            <a:r>
              <a:rPr baseline="-25000" lang="en" sz="1600">
                <a:solidFill>
                  <a:schemeClr val="dk1"/>
                </a:solidFill>
              </a:rPr>
              <a:t>x</a:t>
            </a:r>
            <a:r>
              <a:rPr lang="en" sz="1600">
                <a:solidFill>
                  <a:schemeClr val="dk1"/>
                </a:solidFill>
              </a:rPr>
              <a:t> is the magnitude of activation for a given channel</a:t>
            </a:r>
            <a:endParaRPr sz="1600">
              <a:solidFill>
                <a:schemeClr val="dk1"/>
              </a:solidFill>
            </a:endParaRPr>
          </a:p>
          <a:p>
            <a:pPr indent="-330200" lvl="0" marL="457200" rtl="0" algn="l">
              <a:spcBef>
                <a:spcPts val="0"/>
              </a:spcBef>
              <a:spcAft>
                <a:spcPts val="0"/>
              </a:spcAft>
              <a:buClr>
                <a:schemeClr val="dk1"/>
              </a:buClr>
              <a:buSzPts val="1600"/>
              <a:buChar char="-"/>
            </a:pPr>
            <a:r>
              <a:rPr i="1" lang="en" sz="1600">
                <a:solidFill>
                  <a:schemeClr val="dk1"/>
                </a:solidFill>
              </a:rPr>
              <a:t>α </a:t>
            </a:r>
            <a:r>
              <a:rPr lang="en" sz="1600">
                <a:solidFill>
                  <a:schemeClr val="dk1"/>
                </a:solidFill>
              </a:rPr>
              <a:t>is the hyperparameter (ranging from [0, 1]) we perform grid-search over</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When </a:t>
            </a:r>
            <a:r>
              <a:rPr i="1" lang="en" sz="1600">
                <a:solidFill>
                  <a:schemeClr val="dk1"/>
                </a:solidFill>
              </a:rPr>
              <a:t>α </a:t>
            </a:r>
            <a:r>
              <a:rPr lang="en" sz="1600">
                <a:solidFill>
                  <a:schemeClr val="dk1"/>
                </a:solidFill>
              </a:rPr>
              <a:t>is 0, we get s = 1 (aka no upscaling of weights)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When </a:t>
            </a:r>
            <a:r>
              <a:rPr i="1" lang="en" sz="1600">
                <a:solidFill>
                  <a:schemeClr val="dk1"/>
                </a:solidFill>
              </a:rPr>
              <a:t>α </a:t>
            </a:r>
            <a:r>
              <a:rPr lang="en" sz="1600">
                <a:solidFill>
                  <a:schemeClr val="dk1"/>
                </a:solidFill>
              </a:rPr>
              <a:t>is 1, we get s = s</a:t>
            </a:r>
            <a:r>
              <a:rPr baseline="-25000" lang="en" sz="1600">
                <a:solidFill>
                  <a:schemeClr val="dk1"/>
                </a:solidFill>
              </a:rPr>
              <a:t>x</a:t>
            </a:r>
            <a:r>
              <a:rPr lang="en" sz="1600">
                <a:solidFill>
                  <a:schemeClr val="dk1"/>
                </a:solidFill>
              </a:rPr>
              <a:t> (upscaling is equal to magnitude of activation)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Intuitively, we want the </a:t>
            </a:r>
            <a:r>
              <a:rPr i="1" lang="en" sz="1600">
                <a:solidFill>
                  <a:schemeClr val="dk1"/>
                </a:solidFill>
              </a:rPr>
              <a:t>α </a:t>
            </a:r>
            <a:r>
              <a:rPr lang="en" sz="1600">
                <a:solidFill>
                  <a:schemeClr val="dk1"/>
                </a:solidFill>
              </a:rPr>
              <a:t>that gives us the best trade-off between minimizing the quantization error for salient vs non-salient weights</a:t>
            </a:r>
            <a:endParaRPr sz="1600">
              <a:solidFill>
                <a:schemeClr val="dk1"/>
              </a:solidFill>
            </a:endParaRPr>
          </a:p>
        </p:txBody>
      </p:sp>
      <p:pic>
        <p:nvPicPr>
          <p:cNvPr id="342" name="Google Shape;342;p44"/>
          <p:cNvPicPr preferRelativeResize="0"/>
          <p:nvPr/>
        </p:nvPicPr>
        <p:blipFill>
          <a:blip r:embed="rId3">
            <a:alphaModFix/>
          </a:blip>
          <a:stretch>
            <a:fillRect/>
          </a:stretch>
        </p:blipFill>
        <p:spPr>
          <a:xfrm>
            <a:off x="2079675" y="1152475"/>
            <a:ext cx="4984650" cy="902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AWQ performance compared to other quantization strategies</a:t>
            </a:r>
            <a:endParaRPr/>
          </a:p>
        </p:txBody>
      </p:sp>
      <p:pic>
        <p:nvPicPr>
          <p:cNvPr id="348" name="Google Shape;348;p45"/>
          <p:cNvPicPr preferRelativeResize="0"/>
          <p:nvPr/>
        </p:nvPicPr>
        <p:blipFill>
          <a:blip r:embed="rId3">
            <a:alphaModFix/>
          </a:blip>
          <a:stretch>
            <a:fillRect/>
          </a:stretch>
        </p:blipFill>
        <p:spPr>
          <a:xfrm>
            <a:off x="496400" y="1246310"/>
            <a:ext cx="4356000" cy="2711550"/>
          </a:xfrm>
          <a:prstGeom prst="rect">
            <a:avLst/>
          </a:prstGeom>
          <a:noFill/>
          <a:ln>
            <a:noFill/>
          </a:ln>
        </p:spPr>
      </p:pic>
      <p:sp>
        <p:nvSpPr>
          <p:cNvPr id="349" name="Google Shape;349;p45"/>
          <p:cNvSpPr/>
          <p:nvPr/>
        </p:nvSpPr>
        <p:spPr>
          <a:xfrm>
            <a:off x="530300" y="4141100"/>
            <a:ext cx="4288200" cy="554100"/>
          </a:xfrm>
          <a:prstGeom prst="flowChartAlternateProcess">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50" name="Google Shape;350;p45"/>
          <p:cNvSpPr txBox="1"/>
          <p:nvPr/>
        </p:nvSpPr>
        <p:spPr>
          <a:xfrm>
            <a:off x="606738" y="4141100"/>
            <a:ext cx="385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AWQ tends to achieve lower perplexity for OPT than other quantization strategies</a:t>
            </a:r>
            <a:endParaRPr sz="1200">
              <a:solidFill>
                <a:schemeClr val="dk1"/>
              </a:solidFill>
              <a:latin typeface="Average"/>
              <a:ea typeface="Average"/>
              <a:cs typeface="Average"/>
              <a:sym typeface="Average"/>
            </a:endParaRPr>
          </a:p>
        </p:txBody>
      </p:sp>
      <p:sp>
        <p:nvSpPr>
          <p:cNvPr id="351" name="Google Shape;351;p45"/>
          <p:cNvSpPr/>
          <p:nvPr/>
        </p:nvSpPr>
        <p:spPr>
          <a:xfrm>
            <a:off x="4985625" y="1246300"/>
            <a:ext cx="4033200" cy="14742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52" name="Google Shape;352;p45"/>
          <p:cNvSpPr txBox="1"/>
          <p:nvPr/>
        </p:nvSpPr>
        <p:spPr>
          <a:xfrm>
            <a:off x="5058425" y="1315650"/>
            <a:ext cx="2132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Round to Nearest (RTN):</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p:txBody>
      </p:sp>
      <p:sp>
        <p:nvSpPr>
          <p:cNvPr id="353" name="Google Shape;353;p45"/>
          <p:cNvSpPr/>
          <p:nvPr/>
        </p:nvSpPr>
        <p:spPr>
          <a:xfrm>
            <a:off x="4985625" y="2949075"/>
            <a:ext cx="4033200" cy="14742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54" name="Google Shape;354;p45"/>
          <p:cNvSpPr txBox="1"/>
          <p:nvPr/>
        </p:nvSpPr>
        <p:spPr>
          <a:xfrm>
            <a:off x="5129125" y="3053675"/>
            <a:ext cx="125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1% FP16:</a:t>
            </a:r>
            <a:endParaRPr sz="1800">
              <a:solidFill>
                <a:schemeClr val="accent3"/>
              </a:solidFill>
              <a:latin typeface="Average"/>
              <a:ea typeface="Average"/>
              <a:cs typeface="Average"/>
              <a:sym typeface="Average"/>
            </a:endParaRPr>
          </a:p>
        </p:txBody>
      </p:sp>
      <p:sp>
        <p:nvSpPr>
          <p:cNvPr id="355" name="Google Shape;355;p45"/>
          <p:cNvSpPr txBox="1"/>
          <p:nvPr/>
        </p:nvSpPr>
        <p:spPr>
          <a:xfrm>
            <a:off x="5129125" y="3362550"/>
            <a:ext cx="331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Keep the top 1% of weights in FP16 while quantizing the rest to INT8.</a:t>
            </a:r>
            <a:endParaRPr sz="1800">
              <a:solidFill>
                <a:schemeClr val="accent3"/>
              </a:solidFill>
              <a:latin typeface="Average"/>
              <a:ea typeface="Average"/>
              <a:cs typeface="Average"/>
              <a:sym typeface="Average"/>
            </a:endParaRPr>
          </a:p>
        </p:txBody>
      </p:sp>
      <p:pic>
        <p:nvPicPr>
          <p:cNvPr id="356" name="Google Shape;356;p45"/>
          <p:cNvPicPr preferRelativeResize="0"/>
          <p:nvPr/>
        </p:nvPicPr>
        <p:blipFill>
          <a:blip r:embed="rId4">
            <a:alphaModFix/>
          </a:blip>
          <a:stretch>
            <a:fillRect/>
          </a:stretch>
        </p:blipFill>
        <p:spPr>
          <a:xfrm>
            <a:off x="5314705" y="1798750"/>
            <a:ext cx="1620133" cy="554100"/>
          </a:xfrm>
          <a:prstGeom prst="rect">
            <a:avLst/>
          </a:prstGeom>
          <a:noFill/>
          <a:ln>
            <a:noFill/>
          </a:ln>
        </p:spPr>
      </p:pic>
      <p:sp>
        <p:nvSpPr>
          <p:cNvPr id="357" name="Google Shape;357;p45"/>
          <p:cNvSpPr txBox="1"/>
          <p:nvPr/>
        </p:nvSpPr>
        <p:spPr>
          <a:xfrm>
            <a:off x="7025475" y="1614100"/>
            <a:ext cx="1935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the process we went through before for quantization with no scaling applied</a:t>
            </a:r>
            <a:endParaRPr sz="1200">
              <a:solidFill>
                <a:schemeClr val="dk1"/>
              </a:solidFill>
              <a:latin typeface="Average"/>
              <a:ea typeface="Average"/>
              <a:cs typeface="Average"/>
              <a:sym typeface="Averag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Dequantization</a:t>
            </a:r>
            <a:endParaRPr/>
          </a:p>
        </p:txBody>
      </p:sp>
      <p:sp>
        <p:nvSpPr>
          <p:cNvPr id="363" name="Google Shape;363;p46"/>
          <p:cNvSpPr txBox="1"/>
          <p:nvPr>
            <p:ph idx="1" type="body"/>
          </p:nvPr>
        </p:nvSpPr>
        <p:spPr>
          <a:xfrm>
            <a:off x="402325" y="1069425"/>
            <a:ext cx="8520600" cy="15681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chemeClr val="dk1"/>
              </a:buClr>
              <a:buSzPct val="100000"/>
              <a:buChar char="-"/>
            </a:pPr>
            <a:r>
              <a:rPr lang="en">
                <a:solidFill>
                  <a:schemeClr val="dk1"/>
                </a:solidFill>
              </a:rPr>
              <a:t>N</a:t>
            </a:r>
            <a:r>
              <a:rPr lang="en">
                <a:solidFill>
                  <a:schemeClr val="dk1"/>
                </a:solidFill>
              </a:rPr>
              <a:t>ot a trivial process, especially since we have mixed data type in W4A16</a:t>
            </a:r>
            <a:endParaRPr>
              <a:solidFill>
                <a:schemeClr val="dk1"/>
              </a:solidFill>
            </a:endParaRPr>
          </a:p>
          <a:p>
            <a:pPr indent="-334327" lvl="0" marL="457200" rtl="0" algn="l">
              <a:spcBef>
                <a:spcPts val="0"/>
              </a:spcBef>
              <a:spcAft>
                <a:spcPts val="0"/>
              </a:spcAft>
              <a:buClr>
                <a:schemeClr val="dk1"/>
              </a:buClr>
              <a:buSzPct val="100000"/>
              <a:buChar char="-"/>
            </a:pPr>
            <a:r>
              <a:rPr lang="en">
                <a:solidFill>
                  <a:schemeClr val="dk1"/>
                </a:solidFill>
              </a:rPr>
              <a:t>If we remember the simplified quantization process from before (without the upscaling):</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sz="1500">
              <a:solidFill>
                <a:schemeClr val="dk1"/>
              </a:solidFill>
            </a:endParaRPr>
          </a:p>
        </p:txBody>
      </p:sp>
      <p:pic>
        <p:nvPicPr>
          <p:cNvPr id="364" name="Google Shape;364;p46"/>
          <p:cNvPicPr preferRelativeResize="0"/>
          <p:nvPr/>
        </p:nvPicPr>
        <p:blipFill>
          <a:blip r:embed="rId3">
            <a:alphaModFix/>
          </a:blip>
          <a:stretch>
            <a:fillRect/>
          </a:stretch>
        </p:blipFill>
        <p:spPr>
          <a:xfrm>
            <a:off x="1157850" y="2096430"/>
            <a:ext cx="2508400" cy="752500"/>
          </a:xfrm>
          <a:prstGeom prst="rect">
            <a:avLst/>
          </a:prstGeom>
          <a:noFill/>
          <a:ln>
            <a:noFill/>
          </a:ln>
        </p:spPr>
      </p:pic>
      <p:sp>
        <p:nvSpPr>
          <p:cNvPr id="365" name="Google Shape;365;p46"/>
          <p:cNvSpPr/>
          <p:nvPr/>
        </p:nvSpPr>
        <p:spPr>
          <a:xfrm>
            <a:off x="1716475" y="2373725"/>
            <a:ext cx="247975" cy="243250"/>
          </a:xfrm>
          <a:prstGeom prst="flowChartProcess">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66" name="Google Shape;366;p46"/>
          <p:cNvSpPr/>
          <p:nvPr/>
        </p:nvSpPr>
        <p:spPr>
          <a:xfrm>
            <a:off x="3228400" y="2373725"/>
            <a:ext cx="247975" cy="243250"/>
          </a:xfrm>
          <a:prstGeom prst="flowChartProcess">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367" name="Google Shape;367;p46"/>
          <p:cNvCxnSpPr/>
          <p:nvPr/>
        </p:nvCxnSpPr>
        <p:spPr>
          <a:xfrm flipH="1" rot="10800000">
            <a:off x="2274125" y="2758550"/>
            <a:ext cx="1042500" cy="807900"/>
          </a:xfrm>
          <a:prstGeom prst="straightConnector1">
            <a:avLst/>
          </a:prstGeom>
          <a:noFill/>
          <a:ln cap="flat" cmpd="sng" w="19050">
            <a:solidFill>
              <a:srgbClr val="6AA84F"/>
            </a:solidFill>
            <a:prstDash val="solid"/>
            <a:round/>
            <a:headEnd len="med" w="med" type="none"/>
            <a:tailEnd len="med" w="med" type="triangle"/>
          </a:ln>
        </p:spPr>
      </p:cxnSp>
      <p:cxnSp>
        <p:nvCxnSpPr>
          <p:cNvPr id="368" name="Google Shape;368;p46"/>
          <p:cNvCxnSpPr/>
          <p:nvPr/>
        </p:nvCxnSpPr>
        <p:spPr>
          <a:xfrm rot="10800000">
            <a:off x="1881500" y="2768300"/>
            <a:ext cx="188700" cy="775500"/>
          </a:xfrm>
          <a:prstGeom prst="straightConnector1">
            <a:avLst/>
          </a:prstGeom>
          <a:noFill/>
          <a:ln cap="flat" cmpd="sng" w="19050">
            <a:solidFill>
              <a:srgbClr val="6AA84F"/>
            </a:solidFill>
            <a:prstDash val="solid"/>
            <a:round/>
            <a:headEnd len="med" w="med" type="none"/>
            <a:tailEnd len="med" w="med" type="triangle"/>
          </a:ln>
        </p:spPr>
      </p:cxnSp>
      <p:sp>
        <p:nvSpPr>
          <p:cNvPr id="369" name="Google Shape;369;p46"/>
          <p:cNvSpPr/>
          <p:nvPr/>
        </p:nvSpPr>
        <p:spPr>
          <a:xfrm>
            <a:off x="1438300" y="3695125"/>
            <a:ext cx="1319100" cy="4617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70" name="Google Shape;370;p46"/>
          <p:cNvSpPr txBox="1"/>
          <p:nvPr/>
        </p:nvSpPr>
        <p:spPr>
          <a:xfrm>
            <a:off x="1705750" y="3695125"/>
            <a:ext cx="78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FP16</a:t>
            </a:r>
            <a:endParaRPr sz="1800">
              <a:solidFill>
                <a:schemeClr val="dk1"/>
              </a:solidFill>
              <a:latin typeface="Average"/>
              <a:ea typeface="Average"/>
              <a:cs typeface="Average"/>
              <a:sym typeface="Average"/>
            </a:endParaRPr>
          </a:p>
        </p:txBody>
      </p:sp>
      <p:sp>
        <p:nvSpPr>
          <p:cNvPr id="371" name="Google Shape;371;p46"/>
          <p:cNvSpPr/>
          <p:nvPr/>
        </p:nvSpPr>
        <p:spPr>
          <a:xfrm>
            <a:off x="2075175" y="2191386"/>
            <a:ext cx="1042500" cy="549613"/>
          </a:xfrm>
          <a:prstGeom prst="flowChartProcess">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372" name="Google Shape;372;p46"/>
          <p:cNvCxnSpPr/>
          <p:nvPr/>
        </p:nvCxnSpPr>
        <p:spPr>
          <a:xfrm>
            <a:off x="3210700" y="2282475"/>
            <a:ext cx="1299000" cy="506100"/>
          </a:xfrm>
          <a:prstGeom prst="bentConnector3">
            <a:avLst>
              <a:gd fmla="val 50000" name="adj1"/>
            </a:avLst>
          </a:prstGeom>
          <a:noFill/>
          <a:ln cap="flat" cmpd="sng" w="28575">
            <a:solidFill>
              <a:srgbClr val="6D9EEB"/>
            </a:solidFill>
            <a:prstDash val="solid"/>
            <a:round/>
            <a:headEnd len="med" w="med" type="none"/>
            <a:tailEnd len="med" w="med" type="none"/>
          </a:ln>
        </p:spPr>
      </p:cxnSp>
      <p:cxnSp>
        <p:nvCxnSpPr>
          <p:cNvPr id="373" name="Google Shape;373;p46"/>
          <p:cNvCxnSpPr/>
          <p:nvPr/>
        </p:nvCxnSpPr>
        <p:spPr>
          <a:xfrm>
            <a:off x="4509700" y="2788575"/>
            <a:ext cx="438000" cy="7500"/>
          </a:xfrm>
          <a:prstGeom prst="straightConnector1">
            <a:avLst/>
          </a:prstGeom>
          <a:noFill/>
          <a:ln cap="flat" cmpd="sng" w="28575">
            <a:solidFill>
              <a:srgbClr val="6D9EEB"/>
            </a:solidFill>
            <a:prstDash val="solid"/>
            <a:round/>
            <a:headEnd len="med" w="med" type="none"/>
            <a:tailEnd len="med" w="med" type="triangle"/>
          </a:ln>
        </p:spPr>
      </p:cxnSp>
      <p:sp>
        <p:nvSpPr>
          <p:cNvPr id="374" name="Google Shape;374;p46"/>
          <p:cNvSpPr/>
          <p:nvPr/>
        </p:nvSpPr>
        <p:spPr>
          <a:xfrm>
            <a:off x="5054450" y="2491125"/>
            <a:ext cx="1299000" cy="554100"/>
          </a:xfrm>
          <a:prstGeom prst="flowChartAlternateProcess">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75" name="Google Shape;375;p46"/>
          <p:cNvSpPr txBox="1"/>
          <p:nvPr/>
        </p:nvSpPr>
        <p:spPr>
          <a:xfrm>
            <a:off x="5330150" y="2539275"/>
            <a:ext cx="7476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dk1"/>
                </a:solidFill>
                <a:latin typeface="Average"/>
                <a:ea typeface="Average"/>
                <a:cs typeface="Average"/>
                <a:sym typeface="Average"/>
              </a:rPr>
              <a:t>INT4</a:t>
            </a:r>
            <a:endParaRPr sz="1800">
              <a:solidFill>
                <a:schemeClr val="accent3"/>
              </a:solidFill>
              <a:latin typeface="Average"/>
              <a:ea typeface="Average"/>
              <a:cs typeface="Average"/>
              <a:sym typeface="Averag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AWQ </a:t>
            </a:r>
            <a:r>
              <a:rPr lang="en"/>
              <a:t>accelerate</a:t>
            </a:r>
            <a:r>
              <a:rPr lang="en"/>
              <a:t> on-device LLMs?</a:t>
            </a:r>
            <a:endParaRPr/>
          </a:p>
        </p:txBody>
      </p:sp>
      <p:sp>
        <p:nvSpPr>
          <p:cNvPr id="381" name="Google Shape;38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Profiling LLaMA-7B:</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Generation is much slower than context-based tasks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310 ms for generation; 10 ms for summarization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Generation stage is memory-bound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Weight access dominates memory traffic - therefore, more effective to quantize weights instead of activations</a:t>
            </a:r>
            <a:endParaRPr>
              <a:solidFill>
                <a:schemeClr val="dk1"/>
              </a:solidFill>
            </a:endParaRPr>
          </a:p>
        </p:txBody>
      </p:sp>
      <p:pic>
        <p:nvPicPr>
          <p:cNvPr id="382" name="Google Shape;382;p47"/>
          <p:cNvPicPr preferRelativeResize="0"/>
          <p:nvPr/>
        </p:nvPicPr>
        <p:blipFill>
          <a:blip r:embed="rId3">
            <a:alphaModFix/>
          </a:blip>
          <a:stretch>
            <a:fillRect/>
          </a:stretch>
        </p:blipFill>
        <p:spPr>
          <a:xfrm>
            <a:off x="236950" y="3000425"/>
            <a:ext cx="8454476" cy="1757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evaluating AWQ</a:t>
            </a:r>
            <a:endParaRPr/>
          </a:p>
        </p:txBody>
      </p:sp>
      <p:sp>
        <p:nvSpPr>
          <p:cNvPr id="388" name="Google Shape;38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Models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Llama and OPT families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OpenFlamingo &amp; LLaVa-13 B for multimodal eval</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Vicuna for instruction-tuning related tasks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Datasets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Perplexity eval on WikiText-2</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COCO for multimodal captioning + 11 visual language benchmarks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MBPP and GSM8K datasets</a:t>
            </a:r>
            <a:endParaRPr>
              <a:solidFill>
                <a:schemeClr val="dk1"/>
              </a:solidFill>
            </a:endParaRPr>
          </a:p>
          <a:p>
            <a:pPr indent="0" lvl="0" marL="914400" rtl="0" algn="l">
              <a:spcBef>
                <a:spcPts val="1200"/>
              </a:spcBef>
              <a:spcAft>
                <a:spcPts val="1200"/>
              </a:spcAft>
              <a:buNone/>
            </a:pPr>
            <a:r>
              <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311700" y="193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of AWQ</a:t>
            </a:r>
            <a:endParaRPr/>
          </a:p>
        </p:txBody>
      </p:sp>
      <p:sp>
        <p:nvSpPr>
          <p:cNvPr id="394" name="Google Shape;394;p49"/>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No reliance on regression/backpropagation (since we only need to measure the average activation scale on the calibration set)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It needs far less data in its calibration set to achieve the same performance compared to GPTQ</a:t>
            </a:r>
            <a:endParaRPr sz="17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Only needs 16 sequences vs 192 sequences (10x </a:t>
            </a:r>
            <a:r>
              <a:rPr lang="en" sz="1300">
                <a:solidFill>
                  <a:schemeClr val="dk1"/>
                </a:solidFill>
              </a:rPr>
              <a:t>smaller</a:t>
            </a:r>
            <a:r>
              <a:rPr lang="en" sz="1300">
                <a:solidFill>
                  <a:schemeClr val="dk1"/>
                </a:solidFill>
              </a:rPr>
              <a:t> set)</a:t>
            </a:r>
            <a:endParaRPr sz="13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It overfits less to the calibration set; when switching calibration sets, perplexity increase is less than for GPTQ</a:t>
            </a:r>
            <a:endParaRPr sz="1700">
              <a:solidFill>
                <a:schemeClr val="dk1"/>
              </a:solidFill>
            </a:endParaRPr>
          </a:p>
        </p:txBody>
      </p:sp>
      <p:pic>
        <p:nvPicPr>
          <p:cNvPr id="395" name="Google Shape;395;p49"/>
          <p:cNvPicPr preferRelativeResize="0"/>
          <p:nvPr/>
        </p:nvPicPr>
        <p:blipFill>
          <a:blip r:embed="rId3">
            <a:alphaModFix/>
          </a:blip>
          <a:stretch>
            <a:fillRect/>
          </a:stretch>
        </p:blipFill>
        <p:spPr>
          <a:xfrm>
            <a:off x="781825" y="3026575"/>
            <a:ext cx="6839226" cy="2007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0"/>
          <p:cNvSpPr txBox="1"/>
          <p:nvPr>
            <p:ph idx="1" type="body"/>
          </p:nvPr>
        </p:nvSpPr>
        <p:spPr>
          <a:xfrm>
            <a:off x="311700" y="1389600"/>
            <a:ext cx="3782700" cy="2124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AWQ quantization shows good results for Mistral and Mixtral</a:t>
            </a:r>
            <a:endParaRPr/>
          </a:p>
          <a:p>
            <a:pPr indent="-304800" lvl="0" marL="457200" rtl="0" algn="l">
              <a:spcBef>
                <a:spcPts val="0"/>
              </a:spcBef>
              <a:spcAft>
                <a:spcPts val="0"/>
              </a:spcAft>
              <a:buSzPts val="1200"/>
              <a:buChar char="●"/>
            </a:pPr>
            <a:r>
              <a:rPr lang="en"/>
              <a:t>AWQ quantized models perform better than other quantized models on programming and math datasets (MBPP, GSM8K)</a:t>
            </a:r>
            <a:endParaRPr/>
          </a:p>
          <a:p>
            <a:pPr indent="0" lvl="0" marL="0" rtl="0" algn="l">
              <a:spcBef>
                <a:spcPts val="1200"/>
              </a:spcBef>
              <a:spcAft>
                <a:spcPts val="1200"/>
              </a:spcAft>
              <a:buNone/>
            </a:pPr>
            <a:r>
              <a:t/>
            </a:r>
            <a:endParaRPr/>
          </a:p>
        </p:txBody>
      </p:sp>
      <p:pic>
        <p:nvPicPr>
          <p:cNvPr id="401" name="Google Shape;401;p50"/>
          <p:cNvPicPr preferRelativeResize="0"/>
          <p:nvPr/>
        </p:nvPicPr>
        <p:blipFill>
          <a:blip r:embed="rId3">
            <a:alphaModFix/>
          </a:blip>
          <a:stretch>
            <a:fillRect/>
          </a:stretch>
        </p:blipFill>
        <p:spPr>
          <a:xfrm>
            <a:off x="5255300" y="374325"/>
            <a:ext cx="3416126" cy="1915800"/>
          </a:xfrm>
          <a:prstGeom prst="rect">
            <a:avLst/>
          </a:prstGeom>
          <a:noFill/>
          <a:ln>
            <a:noFill/>
          </a:ln>
        </p:spPr>
      </p:pic>
      <p:sp>
        <p:nvSpPr>
          <p:cNvPr id="402" name="Google Shape;402;p50"/>
          <p:cNvSpPr txBox="1"/>
          <p:nvPr>
            <p:ph type="title"/>
          </p:nvPr>
        </p:nvSpPr>
        <p:spPr>
          <a:xfrm>
            <a:off x="311700" y="555600"/>
            <a:ext cx="33447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Performance of AWQ under different settings/tasks</a:t>
            </a:r>
            <a:endParaRPr/>
          </a:p>
        </p:txBody>
      </p:sp>
      <p:pic>
        <p:nvPicPr>
          <p:cNvPr id="403" name="Google Shape;403;p50"/>
          <p:cNvPicPr preferRelativeResize="0"/>
          <p:nvPr/>
        </p:nvPicPr>
        <p:blipFill>
          <a:blip r:embed="rId4">
            <a:alphaModFix/>
          </a:blip>
          <a:stretch>
            <a:fillRect/>
          </a:stretch>
        </p:blipFill>
        <p:spPr>
          <a:xfrm>
            <a:off x="4993413" y="2571750"/>
            <a:ext cx="3678008" cy="2367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Speed-up comparison across models (FP16 vs AWQ, W4A16)</a:t>
            </a:r>
            <a:endParaRPr/>
          </a:p>
        </p:txBody>
      </p:sp>
      <p:pic>
        <p:nvPicPr>
          <p:cNvPr id="409" name="Google Shape;409;p51"/>
          <p:cNvPicPr preferRelativeResize="0"/>
          <p:nvPr/>
        </p:nvPicPr>
        <p:blipFill>
          <a:blip r:embed="rId3">
            <a:alphaModFix/>
          </a:blip>
          <a:stretch>
            <a:fillRect/>
          </a:stretch>
        </p:blipFill>
        <p:spPr>
          <a:xfrm>
            <a:off x="273300" y="1406275"/>
            <a:ext cx="8557475" cy="241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Pruning</a:t>
            </a:r>
            <a:endParaRPr/>
          </a:p>
        </p:txBody>
      </p:sp>
      <p:sp>
        <p:nvSpPr>
          <p:cNvPr id="77" name="Google Shape;77;p16"/>
          <p:cNvSpPr txBox="1"/>
          <p:nvPr/>
        </p:nvSpPr>
        <p:spPr>
          <a:xfrm>
            <a:off x="381075" y="1280475"/>
            <a:ext cx="39090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Removes components of the model while</a:t>
            </a:r>
            <a:r>
              <a:rPr lang="en" sz="1800">
                <a:solidFill>
                  <a:schemeClr val="accent3"/>
                </a:solidFill>
                <a:latin typeface="Average"/>
                <a:ea typeface="Average"/>
                <a:cs typeface="Average"/>
                <a:sym typeface="Average"/>
              </a:rPr>
              <a:t> (hopefully)</a:t>
            </a:r>
            <a:r>
              <a:rPr lang="en" sz="1800">
                <a:solidFill>
                  <a:schemeClr val="accent3"/>
                </a:solidFill>
                <a:latin typeface="Average"/>
                <a:ea typeface="Average"/>
                <a:cs typeface="Average"/>
                <a:sym typeface="Average"/>
              </a:rPr>
              <a:t> preserving performance</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Many different types (static/dynamic, structured/unstructured, etc.</a:t>
            </a:r>
            <a:r>
              <a:rPr lang="en" sz="1800">
                <a:solidFill>
                  <a:schemeClr val="accent3"/>
                </a:solidFill>
                <a:latin typeface="Average"/>
                <a:ea typeface="Average"/>
                <a:cs typeface="Average"/>
                <a:sym typeface="Average"/>
              </a:rPr>
              <a:t>)</a:t>
            </a:r>
            <a:endParaRPr sz="1800">
              <a:solidFill>
                <a:schemeClr val="accent3"/>
              </a:solidFill>
              <a:latin typeface="Average"/>
              <a:ea typeface="Average"/>
              <a:cs typeface="Average"/>
              <a:sym typeface="Average"/>
            </a:endParaRPr>
          </a:p>
        </p:txBody>
      </p:sp>
      <p:pic>
        <p:nvPicPr>
          <p:cNvPr id="78" name="Google Shape;78;p16"/>
          <p:cNvPicPr preferRelativeResize="0"/>
          <p:nvPr/>
        </p:nvPicPr>
        <p:blipFill>
          <a:blip r:embed="rId3">
            <a:alphaModFix/>
          </a:blip>
          <a:stretch>
            <a:fillRect/>
          </a:stretch>
        </p:blipFill>
        <p:spPr>
          <a:xfrm>
            <a:off x="4539450" y="1119850"/>
            <a:ext cx="3511025" cy="3507226"/>
          </a:xfrm>
          <a:prstGeom prst="rect">
            <a:avLst/>
          </a:prstGeom>
          <a:noFill/>
          <a:ln>
            <a:noFill/>
          </a:ln>
        </p:spPr>
      </p:pic>
      <p:cxnSp>
        <p:nvCxnSpPr>
          <p:cNvPr id="79" name="Google Shape;79;p16"/>
          <p:cNvCxnSpPr/>
          <p:nvPr/>
        </p:nvCxnSpPr>
        <p:spPr>
          <a:xfrm flipH="1">
            <a:off x="7648400" y="946950"/>
            <a:ext cx="303300" cy="1116300"/>
          </a:xfrm>
          <a:prstGeom prst="straightConnector1">
            <a:avLst/>
          </a:prstGeom>
          <a:noFill/>
          <a:ln cap="flat" cmpd="sng" w="19050">
            <a:solidFill>
              <a:srgbClr val="FF9900"/>
            </a:solidFill>
            <a:prstDash val="solid"/>
            <a:round/>
            <a:headEnd len="med" w="med" type="none"/>
            <a:tailEnd len="med" w="med" type="triangle"/>
          </a:ln>
        </p:spPr>
      </p:cxnSp>
      <p:sp>
        <p:nvSpPr>
          <p:cNvPr id="80" name="Google Shape;80;p16"/>
          <p:cNvSpPr txBox="1"/>
          <p:nvPr/>
        </p:nvSpPr>
        <p:spPr>
          <a:xfrm>
            <a:off x="5973975" y="3561800"/>
            <a:ext cx="272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rgbClr val="FF9900"/>
              </a:solidFill>
              <a:latin typeface="Average"/>
              <a:ea typeface="Average"/>
              <a:cs typeface="Average"/>
              <a:sym typeface="Average"/>
            </a:endParaRPr>
          </a:p>
        </p:txBody>
      </p:sp>
      <p:sp>
        <p:nvSpPr>
          <p:cNvPr id="81" name="Google Shape;81;p16"/>
          <p:cNvSpPr txBox="1"/>
          <p:nvPr/>
        </p:nvSpPr>
        <p:spPr>
          <a:xfrm>
            <a:off x="6302700" y="331350"/>
            <a:ext cx="284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latin typeface="Average"/>
                <a:ea typeface="Average"/>
                <a:cs typeface="Average"/>
                <a:sym typeface="Average"/>
              </a:rPr>
              <a:t>Ideally, we don’t introduce weird behaviors/artifacts while pruning…</a:t>
            </a:r>
            <a:endParaRPr>
              <a:solidFill>
                <a:srgbClr val="FF9900"/>
              </a:solidFill>
              <a:latin typeface="Average"/>
              <a:ea typeface="Average"/>
              <a:cs typeface="Average"/>
              <a:sym typeface="Averag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idx="1" type="body"/>
          </p:nvPr>
        </p:nvSpPr>
        <p:spPr>
          <a:xfrm>
            <a:off x="323900" y="4322150"/>
            <a:ext cx="6675300" cy="605100"/>
          </a:xfrm>
          <a:prstGeom prst="rect">
            <a:avLst/>
          </a:prstGeom>
        </p:spPr>
        <p:txBody>
          <a:bodyPr anchorCtr="0" anchor="ctr" bIns="91425" lIns="91425" spcFirstLastPara="1" rIns="91425" wrap="square" tIns="91425">
            <a:normAutofit fontScale="85000"/>
          </a:bodyPr>
          <a:lstStyle/>
          <a:p>
            <a:pPr indent="0" lvl="0" marL="0" rtl="0" algn="l">
              <a:spcBef>
                <a:spcPts val="0"/>
              </a:spcBef>
              <a:spcAft>
                <a:spcPts val="0"/>
              </a:spcAft>
              <a:buNone/>
            </a:pPr>
            <a:r>
              <a:rPr lang="en"/>
              <a:t>AWQ can be combined with GPTQ for better extreme low-bit quantization</a:t>
            </a:r>
            <a:endParaRPr/>
          </a:p>
        </p:txBody>
      </p:sp>
      <p:pic>
        <p:nvPicPr>
          <p:cNvPr id="415" name="Google Shape;415;p52"/>
          <p:cNvPicPr preferRelativeResize="0"/>
          <p:nvPr/>
        </p:nvPicPr>
        <p:blipFill>
          <a:blip r:embed="rId3">
            <a:alphaModFix/>
          </a:blip>
          <a:stretch>
            <a:fillRect/>
          </a:stretch>
        </p:blipFill>
        <p:spPr>
          <a:xfrm>
            <a:off x="968125" y="304800"/>
            <a:ext cx="6960074" cy="39257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AWQ allows us to </a:t>
            </a:r>
            <a:r>
              <a:rPr lang="en"/>
              <a:t>perform low-bit weight specific compression</a:t>
            </a:r>
            <a:endParaRPr/>
          </a:p>
          <a:p>
            <a:pPr indent="-342900" lvl="0" marL="457200" rtl="0" algn="l">
              <a:spcBef>
                <a:spcPts val="0"/>
              </a:spcBef>
              <a:spcAft>
                <a:spcPts val="0"/>
              </a:spcAft>
              <a:buSzPts val="1800"/>
              <a:buChar char="●"/>
            </a:pPr>
            <a:r>
              <a:rPr lang="en"/>
              <a:t>Activation magnitude can indicate weight saliency</a:t>
            </a:r>
            <a:endParaRPr/>
          </a:p>
          <a:p>
            <a:pPr indent="-342900" lvl="0" marL="457200" rtl="0" algn="l">
              <a:spcBef>
                <a:spcPts val="0"/>
              </a:spcBef>
              <a:spcAft>
                <a:spcPts val="0"/>
              </a:spcAft>
              <a:buSzPts val="1800"/>
              <a:buChar char="●"/>
            </a:pPr>
            <a:r>
              <a:rPr lang="en"/>
              <a:t>Reducing quantization loss over salient weights improves performance</a:t>
            </a:r>
            <a:endParaRPr/>
          </a:p>
          <a:p>
            <a:pPr indent="-342900" lvl="0" marL="457200" rtl="0" algn="l">
              <a:spcBef>
                <a:spcPts val="0"/>
              </a:spcBef>
              <a:spcAft>
                <a:spcPts val="0"/>
              </a:spcAft>
              <a:buSzPts val="1800"/>
              <a:buChar char="●"/>
            </a:pPr>
            <a:r>
              <a:rPr lang="en"/>
              <a:t>Performance gains over previous post-training quantization approaches across multiple tasks. Orthogonal to method proposed in GPT-Q paper.</a:t>
            </a:r>
            <a:endParaRPr/>
          </a:p>
          <a:p>
            <a:pPr indent="-342900" lvl="0" marL="457200" rtl="0" algn="l">
              <a:spcBef>
                <a:spcPts val="0"/>
              </a:spcBef>
              <a:spcAft>
                <a:spcPts val="0"/>
              </a:spcAft>
              <a:buSzPts val="1800"/>
              <a:buChar char="●"/>
            </a:pPr>
            <a:r>
              <a:rPr lang="en"/>
              <a:t>Theoretical memory savings can improve speedup over FP16 implementations of resource-constrained models</a:t>
            </a:r>
            <a:endParaRPr/>
          </a:p>
          <a:p>
            <a:pPr indent="-342900" lvl="0" marL="457200" rtl="0" algn="l">
              <a:spcBef>
                <a:spcPts val="0"/>
              </a:spcBef>
              <a:spcAft>
                <a:spcPts val="0"/>
              </a:spcAft>
              <a:buSzPts val="1800"/>
              <a:buChar char="●"/>
            </a:pPr>
            <a:r>
              <a:rPr lang="en"/>
              <a:t>Across a variety of architectures and tasks, AWQ achieves performance that is nearly on par with FP16</a:t>
            </a:r>
            <a:endParaRPr/>
          </a:p>
        </p:txBody>
      </p:sp>
      <p:sp>
        <p:nvSpPr>
          <p:cNvPr id="421" name="Google Shape;42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AWQ’s Contributions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idx="1" type="body"/>
          </p:nvPr>
        </p:nvSpPr>
        <p:spPr>
          <a:xfrm>
            <a:off x="311700" y="4230575"/>
            <a:ext cx="6713100" cy="6051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
              <a:t>Improvement compared to other quantization methods for LLaVA-13B and OpenFlamingo-9B on COCO captioning; RTN produces incorrect captions</a:t>
            </a:r>
            <a:endParaRPr/>
          </a:p>
        </p:txBody>
      </p:sp>
      <p:pic>
        <p:nvPicPr>
          <p:cNvPr id="432" name="Google Shape;432;p55"/>
          <p:cNvPicPr preferRelativeResize="0"/>
          <p:nvPr/>
        </p:nvPicPr>
        <p:blipFill>
          <a:blip r:embed="rId4">
            <a:alphaModFix/>
          </a:blip>
          <a:stretch>
            <a:fillRect/>
          </a:stretch>
        </p:blipFill>
        <p:spPr>
          <a:xfrm>
            <a:off x="1412225" y="681949"/>
            <a:ext cx="6319552" cy="3223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6"/>
          <p:cNvSpPr txBox="1"/>
          <p:nvPr>
            <p:ph idx="1" type="body"/>
          </p:nvPr>
        </p:nvSpPr>
        <p:spPr>
          <a:xfrm>
            <a:off x="311700" y="4230575"/>
            <a:ext cx="7604400" cy="6051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
              <a:t>Multi-shot performance of OpenFlamingo-9B with different quantization methods</a:t>
            </a:r>
            <a:endParaRPr/>
          </a:p>
        </p:txBody>
      </p:sp>
      <p:pic>
        <p:nvPicPr>
          <p:cNvPr id="438" name="Google Shape;438;p56"/>
          <p:cNvPicPr preferRelativeResize="0"/>
          <p:nvPr/>
        </p:nvPicPr>
        <p:blipFill>
          <a:blip r:embed="rId3">
            <a:alphaModFix/>
          </a:blip>
          <a:stretch>
            <a:fillRect/>
          </a:stretch>
        </p:blipFill>
        <p:spPr>
          <a:xfrm>
            <a:off x="403125" y="539050"/>
            <a:ext cx="8337751" cy="3289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Pruning</a:t>
            </a:r>
            <a:endParaRPr/>
          </a:p>
        </p:txBody>
      </p:sp>
      <p:pic>
        <p:nvPicPr>
          <p:cNvPr descr="Neural Network Pruning Research Review 2020 | by Prakash Kagitha | Heartbeat" id="444" name="Google Shape;444;p57"/>
          <p:cNvPicPr preferRelativeResize="0"/>
          <p:nvPr/>
        </p:nvPicPr>
        <p:blipFill>
          <a:blip r:embed="rId3">
            <a:alphaModFix/>
          </a:blip>
          <a:stretch>
            <a:fillRect/>
          </a:stretch>
        </p:blipFill>
        <p:spPr>
          <a:xfrm>
            <a:off x="469975" y="1772475"/>
            <a:ext cx="3683250" cy="1844925"/>
          </a:xfrm>
          <a:prstGeom prst="rect">
            <a:avLst/>
          </a:prstGeom>
          <a:noFill/>
          <a:ln>
            <a:noFill/>
          </a:ln>
        </p:spPr>
      </p:pic>
      <p:pic>
        <p:nvPicPr>
          <p:cNvPr id="445" name="Google Shape;445;p57"/>
          <p:cNvPicPr preferRelativeResize="0"/>
          <p:nvPr/>
        </p:nvPicPr>
        <p:blipFill>
          <a:blip r:embed="rId4">
            <a:alphaModFix/>
          </a:blip>
          <a:stretch>
            <a:fillRect/>
          </a:stretch>
        </p:blipFill>
        <p:spPr>
          <a:xfrm>
            <a:off x="4515550" y="1298887"/>
            <a:ext cx="4034750" cy="2545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58"/>
          <p:cNvPicPr preferRelativeResize="0"/>
          <p:nvPr/>
        </p:nvPicPr>
        <p:blipFill>
          <a:blip r:embed="rId3">
            <a:alphaModFix/>
          </a:blip>
          <a:stretch>
            <a:fillRect/>
          </a:stretch>
        </p:blipFill>
        <p:spPr>
          <a:xfrm>
            <a:off x="3993575" y="3550231"/>
            <a:ext cx="1493875" cy="696683"/>
          </a:xfrm>
          <a:prstGeom prst="rect">
            <a:avLst/>
          </a:prstGeom>
          <a:noFill/>
          <a:ln>
            <a:noFill/>
          </a:ln>
        </p:spPr>
      </p:pic>
      <p:sp>
        <p:nvSpPr>
          <p:cNvPr id="451" name="Google Shape;45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Linearly quantizing a layer</a:t>
            </a:r>
            <a:endParaRPr/>
          </a:p>
        </p:txBody>
      </p:sp>
      <p:sp>
        <p:nvSpPr>
          <p:cNvPr id="452" name="Google Shape;452;p58"/>
          <p:cNvSpPr txBox="1"/>
          <p:nvPr>
            <p:ph idx="1" type="body"/>
          </p:nvPr>
        </p:nvSpPr>
        <p:spPr>
          <a:xfrm>
            <a:off x="311700" y="1152475"/>
            <a:ext cx="8520600" cy="3936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Original layer: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Layer after quantization: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Quantization function (using absolute max quantization):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sz="1200">
                <a:solidFill>
                  <a:schemeClr val="dk1"/>
                </a:solidFill>
              </a:rPr>
              <a:t>N is the quantization bits, ∆ is the quantization scaler</a:t>
            </a:r>
            <a:endParaRPr sz="1200">
              <a:solidFill>
                <a:schemeClr val="dk1"/>
              </a:solidFill>
            </a:endParaRPr>
          </a:p>
        </p:txBody>
      </p:sp>
      <p:pic>
        <p:nvPicPr>
          <p:cNvPr id="453" name="Google Shape;453;p58"/>
          <p:cNvPicPr preferRelativeResize="0"/>
          <p:nvPr/>
        </p:nvPicPr>
        <p:blipFill rotWithShape="1">
          <a:blip r:embed="rId4">
            <a:alphaModFix/>
          </a:blip>
          <a:srcRect b="0" l="0" r="47033" t="0"/>
          <a:stretch/>
        </p:blipFill>
        <p:spPr>
          <a:xfrm>
            <a:off x="1170048" y="3545150"/>
            <a:ext cx="2541501" cy="706850"/>
          </a:xfrm>
          <a:prstGeom prst="rect">
            <a:avLst/>
          </a:prstGeom>
          <a:noFill/>
          <a:ln>
            <a:noFill/>
          </a:ln>
        </p:spPr>
      </p:pic>
      <p:pic>
        <p:nvPicPr>
          <p:cNvPr id="454" name="Google Shape;454;p58"/>
          <p:cNvPicPr preferRelativeResize="0"/>
          <p:nvPr/>
        </p:nvPicPr>
        <p:blipFill>
          <a:blip r:embed="rId5">
            <a:alphaModFix/>
          </a:blip>
          <a:stretch>
            <a:fillRect/>
          </a:stretch>
        </p:blipFill>
        <p:spPr>
          <a:xfrm>
            <a:off x="1204525" y="1671425"/>
            <a:ext cx="1172925" cy="367275"/>
          </a:xfrm>
          <a:prstGeom prst="rect">
            <a:avLst/>
          </a:prstGeom>
          <a:noFill/>
          <a:ln>
            <a:noFill/>
          </a:ln>
        </p:spPr>
      </p:pic>
      <p:pic>
        <p:nvPicPr>
          <p:cNvPr id="455" name="Google Shape;455;p58"/>
          <p:cNvPicPr preferRelativeResize="0"/>
          <p:nvPr/>
        </p:nvPicPr>
        <p:blipFill rotWithShape="1">
          <a:blip r:embed="rId6">
            <a:alphaModFix/>
          </a:blip>
          <a:srcRect b="0" l="0" r="2676" t="0"/>
          <a:stretch/>
        </p:blipFill>
        <p:spPr>
          <a:xfrm>
            <a:off x="1204525" y="2571750"/>
            <a:ext cx="1493875" cy="440350"/>
          </a:xfrm>
          <a:prstGeom prst="rect">
            <a:avLst/>
          </a:prstGeom>
          <a:noFill/>
          <a:ln>
            <a:noFill/>
          </a:ln>
        </p:spPr>
      </p:pic>
      <p:sp>
        <p:nvSpPr>
          <p:cNvPr id="456" name="Google Shape;456;p58"/>
          <p:cNvSpPr/>
          <p:nvPr/>
        </p:nvSpPr>
        <p:spPr>
          <a:xfrm>
            <a:off x="6181325" y="3791725"/>
            <a:ext cx="1615800" cy="523200"/>
          </a:xfrm>
          <a:prstGeom prst="flowChartAlternateProcess">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457" name="Google Shape;457;p58"/>
          <p:cNvSpPr txBox="1"/>
          <p:nvPr/>
        </p:nvSpPr>
        <p:spPr>
          <a:xfrm>
            <a:off x="6297725" y="3791725"/>
            <a:ext cx="138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Average"/>
                <a:ea typeface="Average"/>
                <a:cs typeface="Average"/>
                <a:sym typeface="Average"/>
              </a:rPr>
              <a:t>N - 1 </a:t>
            </a:r>
            <a:r>
              <a:rPr lang="en" sz="1100">
                <a:solidFill>
                  <a:schemeClr val="dk1"/>
                </a:solidFill>
                <a:latin typeface="Average"/>
                <a:ea typeface="Average"/>
                <a:cs typeface="Average"/>
                <a:sym typeface="Average"/>
              </a:rPr>
              <a:t>because 1 bit is reserved for the sign</a:t>
            </a:r>
            <a:endParaRPr sz="1100">
              <a:solidFill>
                <a:schemeClr val="dk1"/>
              </a:solidFill>
              <a:latin typeface="Average"/>
              <a:ea typeface="Average"/>
              <a:cs typeface="Average"/>
              <a:sym typeface="Average"/>
            </a:endParaRPr>
          </a:p>
        </p:txBody>
      </p:sp>
      <p:sp>
        <p:nvSpPr>
          <p:cNvPr id="458" name="Google Shape;458;p58"/>
          <p:cNvSpPr/>
          <p:nvPr/>
        </p:nvSpPr>
        <p:spPr>
          <a:xfrm>
            <a:off x="2456025" y="3591650"/>
            <a:ext cx="1128900" cy="613825"/>
          </a:xfrm>
          <a:prstGeom prst="flowChartProcess">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459" name="Google Shape;459;p58"/>
          <p:cNvSpPr/>
          <p:nvPr/>
        </p:nvSpPr>
        <p:spPr>
          <a:xfrm>
            <a:off x="5688850" y="4430950"/>
            <a:ext cx="1383000" cy="4035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460" name="Google Shape;460;p58"/>
          <p:cNvSpPr txBox="1"/>
          <p:nvPr/>
        </p:nvSpPr>
        <p:spPr>
          <a:xfrm>
            <a:off x="5728000" y="4430950"/>
            <a:ext cx="130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Average"/>
                <a:ea typeface="Average"/>
                <a:cs typeface="Average"/>
                <a:sym typeface="Average"/>
              </a:rPr>
              <a:t>Quantized weights</a:t>
            </a:r>
            <a:endParaRPr sz="1100">
              <a:solidFill>
                <a:schemeClr val="dk1"/>
              </a:solidFill>
              <a:latin typeface="Average"/>
              <a:ea typeface="Average"/>
              <a:cs typeface="Average"/>
              <a:sym typeface="Average"/>
            </a:endParaRPr>
          </a:p>
        </p:txBody>
      </p:sp>
      <p:sp>
        <p:nvSpPr>
          <p:cNvPr id="461" name="Google Shape;461;p58"/>
          <p:cNvSpPr/>
          <p:nvPr/>
        </p:nvSpPr>
        <p:spPr>
          <a:xfrm>
            <a:off x="4692025" y="3931450"/>
            <a:ext cx="282225" cy="141100"/>
          </a:xfrm>
          <a:prstGeom prst="flowChartProcess">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462" name="Google Shape;462;p58"/>
          <p:cNvCxnSpPr>
            <a:stCxn id="461" idx="2"/>
            <a:endCxn id="456" idx="1"/>
          </p:cNvCxnSpPr>
          <p:nvPr/>
        </p:nvCxnSpPr>
        <p:spPr>
          <a:xfrm rot="-5400000">
            <a:off x="5497638" y="3388850"/>
            <a:ext cx="19200" cy="1348200"/>
          </a:xfrm>
          <a:prstGeom prst="bentConnector4">
            <a:avLst>
              <a:gd fmla="val -1240234" name="adj1"/>
              <a:gd fmla="val 55233" name="adj2"/>
            </a:avLst>
          </a:prstGeom>
          <a:noFill/>
          <a:ln cap="flat" cmpd="sng" w="28575">
            <a:solidFill>
              <a:srgbClr val="FF9900"/>
            </a:solidFill>
            <a:prstDash val="solid"/>
            <a:round/>
            <a:headEnd len="med" w="med" type="none"/>
            <a:tailEnd len="med" w="med" type="none"/>
          </a:ln>
        </p:spPr>
      </p:cxnSp>
      <p:cxnSp>
        <p:nvCxnSpPr>
          <p:cNvPr id="463" name="Google Shape;463;p58"/>
          <p:cNvCxnSpPr/>
          <p:nvPr/>
        </p:nvCxnSpPr>
        <p:spPr>
          <a:xfrm>
            <a:off x="3017175" y="4205475"/>
            <a:ext cx="6600" cy="410400"/>
          </a:xfrm>
          <a:prstGeom prst="straightConnector1">
            <a:avLst/>
          </a:prstGeom>
          <a:noFill/>
          <a:ln cap="flat" cmpd="sng" w="28575">
            <a:solidFill>
              <a:srgbClr val="93C47D"/>
            </a:solidFill>
            <a:prstDash val="solid"/>
            <a:round/>
            <a:headEnd len="med" w="med" type="none"/>
            <a:tailEnd len="med" w="med" type="none"/>
          </a:ln>
        </p:spPr>
      </p:cxnSp>
      <p:cxnSp>
        <p:nvCxnSpPr>
          <p:cNvPr id="464" name="Google Shape;464;p58"/>
          <p:cNvCxnSpPr/>
          <p:nvPr/>
        </p:nvCxnSpPr>
        <p:spPr>
          <a:xfrm flipH="1" rot="10800000">
            <a:off x="3023775" y="4607500"/>
            <a:ext cx="2687100" cy="900"/>
          </a:xfrm>
          <a:prstGeom prst="straightConnector1">
            <a:avLst/>
          </a:prstGeom>
          <a:noFill/>
          <a:ln cap="flat" cmpd="sng" w="28575">
            <a:solidFill>
              <a:srgbClr val="93C47D"/>
            </a:solidFill>
            <a:prstDash val="solid"/>
            <a:round/>
            <a:headEnd len="med" w="med" type="none"/>
            <a:tailEnd len="med" w="med" type="none"/>
          </a:ln>
        </p:spPr>
      </p:cxnSp>
      <p:pic>
        <p:nvPicPr>
          <p:cNvPr id="465" name="Google Shape;465;p58"/>
          <p:cNvPicPr preferRelativeResize="0"/>
          <p:nvPr/>
        </p:nvPicPr>
        <p:blipFill>
          <a:blip r:embed="rId7">
            <a:alphaModFix/>
          </a:blip>
          <a:stretch>
            <a:fillRect/>
          </a:stretch>
        </p:blipFill>
        <p:spPr>
          <a:xfrm>
            <a:off x="4974250" y="559800"/>
            <a:ext cx="3651902" cy="1912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9" name="Shape 469"/>
        <p:cNvGrpSpPr/>
        <p:nvPr/>
      </p:nvGrpSpPr>
      <p:grpSpPr>
        <a:xfrm>
          <a:off x="0" y="0"/>
          <a:ext cx="0" cy="0"/>
          <a:chOff x="0" y="0"/>
          <a:chExt cx="0" cy="0"/>
        </a:xfrm>
      </p:grpSpPr>
      <p:sp>
        <p:nvSpPr>
          <p:cNvPr id="470" name="Google Shape;47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TinyChat</a:t>
            </a:r>
            <a:endParaRPr/>
          </a:p>
        </p:txBody>
      </p:sp>
      <p:sp>
        <p:nvSpPr>
          <p:cNvPr id="471" name="Google Shape;471;p59"/>
          <p:cNvSpPr txBox="1"/>
          <p:nvPr>
            <p:ph idx="1" type="body"/>
          </p:nvPr>
        </p:nvSpPr>
        <p:spPr>
          <a:xfrm>
            <a:off x="311700" y="1152475"/>
            <a:ext cx="5731200" cy="390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What is TinyChat?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 system for AWQ model inference that handles the many problems with de-quantization while ensuring speed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Properties of TinyChat: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On-the-fly weight de-quantization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SIMD-aware weight packing</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SIMD (single instruction, multiple data): a parallel computing paradigm</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TinyChat should try to take </a:t>
            </a:r>
            <a:r>
              <a:rPr lang="en">
                <a:solidFill>
                  <a:schemeClr val="dk1"/>
                </a:solidFill>
              </a:rPr>
              <a:t>advantage</a:t>
            </a:r>
            <a:r>
              <a:rPr lang="en">
                <a:solidFill>
                  <a:schemeClr val="dk1"/>
                </a:solidFill>
              </a:rPr>
              <a:t> of SIMD and should thus use platform-specific weight packing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Kernel Fusion</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Attempt to fuse all operators into a single kernel to minimize number of separate operations</a:t>
            </a:r>
            <a:endParaRPr>
              <a:solidFill>
                <a:schemeClr val="dk1"/>
              </a:solidFill>
            </a:endParaRPr>
          </a:p>
        </p:txBody>
      </p:sp>
      <p:pic>
        <p:nvPicPr>
          <p:cNvPr id="472" name="Google Shape;472;p59"/>
          <p:cNvPicPr preferRelativeResize="0"/>
          <p:nvPr/>
        </p:nvPicPr>
        <p:blipFill>
          <a:blip r:embed="rId3">
            <a:alphaModFix/>
          </a:blip>
          <a:stretch>
            <a:fillRect/>
          </a:stretch>
        </p:blipFill>
        <p:spPr>
          <a:xfrm>
            <a:off x="6420700" y="1961825"/>
            <a:ext cx="2102650" cy="2145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Distillation</a:t>
            </a:r>
            <a:endParaRPr/>
          </a:p>
        </p:txBody>
      </p:sp>
      <p:pic>
        <p:nvPicPr>
          <p:cNvPr id="87" name="Google Shape;87;p17"/>
          <p:cNvPicPr preferRelativeResize="0"/>
          <p:nvPr/>
        </p:nvPicPr>
        <p:blipFill>
          <a:blip r:embed="rId3">
            <a:alphaModFix/>
          </a:blip>
          <a:stretch>
            <a:fillRect/>
          </a:stretch>
        </p:blipFill>
        <p:spPr>
          <a:xfrm>
            <a:off x="836800" y="1284025"/>
            <a:ext cx="3248451" cy="3248451"/>
          </a:xfrm>
          <a:prstGeom prst="rect">
            <a:avLst/>
          </a:prstGeom>
          <a:noFill/>
          <a:ln>
            <a:noFill/>
          </a:ln>
        </p:spPr>
      </p:pic>
      <p:sp>
        <p:nvSpPr>
          <p:cNvPr id="88" name="Google Shape;88;p17"/>
          <p:cNvSpPr txBox="1"/>
          <p:nvPr/>
        </p:nvSpPr>
        <p:spPr>
          <a:xfrm>
            <a:off x="4572000" y="1284025"/>
            <a:ext cx="40641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Knowledge transfer </a:t>
            </a:r>
            <a:r>
              <a:rPr lang="en" sz="1800">
                <a:solidFill>
                  <a:schemeClr val="accent3"/>
                </a:solidFill>
                <a:latin typeface="Average"/>
                <a:ea typeface="Average"/>
                <a:cs typeface="Average"/>
                <a:sym typeface="Average"/>
              </a:rPr>
              <a:t>typically done from a</a:t>
            </a:r>
            <a:r>
              <a:rPr lang="en" sz="1800">
                <a:solidFill>
                  <a:schemeClr val="accent3"/>
                </a:solidFill>
                <a:latin typeface="Average"/>
                <a:ea typeface="Average"/>
                <a:cs typeface="Average"/>
                <a:sym typeface="Average"/>
              </a:rPr>
              <a:t> larger (teacher) model to a smaller (student) model by minimizing differences in different components of the model</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Example: Logits, hidden states, embedding outputs, </a:t>
            </a:r>
            <a:r>
              <a:rPr lang="en" sz="1800">
                <a:solidFill>
                  <a:schemeClr val="accent3"/>
                </a:solidFill>
                <a:latin typeface="Average"/>
                <a:ea typeface="Average"/>
                <a:cs typeface="Average"/>
                <a:sym typeface="Average"/>
              </a:rPr>
              <a:t>layer-wise distillation, etc.</a:t>
            </a:r>
            <a:endParaRPr sz="18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Quantization</a:t>
            </a:r>
            <a:endParaRPr/>
          </a:p>
        </p:txBody>
      </p:sp>
      <p:pic>
        <p:nvPicPr>
          <p:cNvPr id="94" name="Google Shape;94;p18"/>
          <p:cNvPicPr preferRelativeResize="0"/>
          <p:nvPr/>
        </p:nvPicPr>
        <p:blipFill>
          <a:blip r:embed="rId3">
            <a:alphaModFix/>
          </a:blip>
          <a:stretch>
            <a:fillRect/>
          </a:stretch>
        </p:blipFill>
        <p:spPr>
          <a:xfrm>
            <a:off x="4745575" y="1363225"/>
            <a:ext cx="3784676" cy="3278300"/>
          </a:xfrm>
          <a:prstGeom prst="rect">
            <a:avLst/>
          </a:prstGeom>
          <a:noFill/>
          <a:ln>
            <a:noFill/>
          </a:ln>
        </p:spPr>
      </p:pic>
      <p:sp>
        <p:nvSpPr>
          <p:cNvPr id="95" name="Google Shape;95;p18"/>
          <p:cNvSpPr txBox="1"/>
          <p:nvPr/>
        </p:nvSpPr>
        <p:spPr>
          <a:xfrm>
            <a:off x="367000" y="1363225"/>
            <a:ext cx="37959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Doesn’t alter the model architecture, but reduces the memory footprint by </a:t>
            </a:r>
            <a:r>
              <a:rPr lang="en" sz="1800">
                <a:solidFill>
                  <a:schemeClr val="accent3"/>
                </a:solidFill>
                <a:latin typeface="Average"/>
                <a:ea typeface="Average"/>
                <a:cs typeface="Average"/>
                <a:sym typeface="Average"/>
              </a:rPr>
              <a:t>simplifying</a:t>
            </a:r>
            <a:r>
              <a:rPr lang="en" sz="1800">
                <a:solidFill>
                  <a:schemeClr val="accent3"/>
                </a:solidFill>
                <a:latin typeface="Average"/>
                <a:ea typeface="Average"/>
                <a:cs typeface="Average"/>
                <a:sym typeface="Average"/>
              </a:rPr>
              <a:t> representations into a lower bit precision format</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b="1" lang="en" sz="1800">
                <a:solidFill>
                  <a:schemeClr val="accent3"/>
                </a:solidFill>
                <a:latin typeface="Average"/>
                <a:ea typeface="Average"/>
                <a:cs typeface="Average"/>
                <a:sym typeface="Average"/>
              </a:rPr>
              <a:t>This is what we’re going to focus on today</a:t>
            </a:r>
            <a:endParaRPr b="1" sz="1800">
              <a:solidFill>
                <a:schemeClr val="accent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What is quantization?</a:t>
            </a:r>
            <a:endParaRPr sz="2500"/>
          </a:p>
        </p:txBody>
      </p:sp>
      <p:sp>
        <p:nvSpPr>
          <p:cNvPr id="101" name="Google Shape;101;p19"/>
          <p:cNvSpPr txBox="1"/>
          <p:nvPr>
            <p:ph idx="1" type="body"/>
          </p:nvPr>
        </p:nvSpPr>
        <p:spPr>
          <a:xfrm>
            <a:off x="311700" y="1152475"/>
            <a:ext cx="435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i="1" lang="en"/>
              <a:t>Quantization </a:t>
            </a:r>
            <a:r>
              <a:rPr lang="en"/>
              <a:t>is when </a:t>
            </a:r>
            <a:r>
              <a:rPr lang="en"/>
              <a:t>you</a:t>
            </a:r>
            <a:r>
              <a:rPr lang="en"/>
              <a:t> represent weights and/or activations with lower-precision data types (for example, converting fp32 to int8)</a:t>
            </a:r>
            <a:endParaRPr/>
          </a:p>
          <a:p>
            <a:pPr indent="-342900" lvl="0" marL="457200" rtl="0" algn="l">
              <a:spcBef>
                <a:spcPts val="0"/>
              </a:spcBef>
              <a:spcAft>
                <a:spcPts val="0"/>
              </a:spcAft>
              <a:buSzPts val="1800"/>
              <a:buChar char="-"/>
            </a:pPr>
            <a:r>
              <a:rPr lang="en"/>
              <a:t>This reduces memory and computational costs</a:t>
            </a:r>
            <a:endParaRPr/>
          </a:p>
          <a:p>
            <a:pPr indent="-342900" lvl="0" marL="457200" rtl="0" algn="l">
              <a:spcBef>
                <a:spcPts val="0"/>
              </a:spcBef>
              <a:spcAft>
                <a:spcPts val="0"/>
              </a:spcAft>
              <a:buSzPts val="1800"/>
              <a:buChar char="-"/>
            </a:pPr>
            <a:r>
              <a:rPr lang="en"/>
              <a:t>But, it inevitably leads to some amount of </a:t>
            </a:r>
            <a:r>
              <a:rPr b="1" lang="en"/>
              <a:t>quantization error</a:t>
            </a:r>
            <a:endParaRPr b="1"/>
          </a:p>
        </p:txBody>
      </p:sp>
      <p:sp>
        <p:nvSpPr>
          <p:cNvPr id="102" name="Google Shape;102;p19"/>
          <p:cNvSpPr txBox="1"/>
          <p:nvPr/>
        </p:nvSpPr>
        <p:spPr>
          <a:xfrm>
            <a:off x="791600" y="4125800"/>
            <a:ext cx="715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F0000"/>
              </a:solidFill>
              <a:latin typeface="Average"/>
              <a:ea typeface="Average"/>
              <a:cs typeface="Average"/>
              <a:sym typeface="Average"/>
            </a:endParaRPr>
          </a:p>
        </p:txBody>
      </p:sp>
      <p:pic>
        <p:nvPicPr>
          <p:cNvPr id="103" name="Google Shape;103;p19"/>
          <p:cNvPicPr preferRelativeResize="0"/>
          <p:nvPr/>
        </p:nvPicPr>
        <p:blipFill>
          <a:blip r:embed="rId3">
            <a:alphaModFix/>
          </a:blip>
          <a:stretch>
            <a:fillRect/>
          </a:stretch>
        </p:blipFill>
        <p:spPr>
          <a:xfrm>
            <a:off x="4756725" y="1607575"/>
            <a:ext cx="4174200" cy="18510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quantization</a:t>
            </a:r>
            <a:endParaRPr/>
          </a:p>
        </p:txBody>
      </p:sp>
      <p:sp>
        <p:nvSpPr>
          <p:cNvPr id="109" name="Google Shape;109;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800">
                <a:solidFill>
                  <a:schemeClr val="dk1"/>
                </a:solidFill>
              </a:rPr>
              <a:t>Quantization aware training (QAT)</a:t>
            </a:r>
            <a:endParaRPr b="1"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Forward pass makes use of low-precision weights, but the backpropagation involves gradient estimation methods that maintain the original precision - this reduces the noise from quantization</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Scales badly for LLMs</a:t>
            </a:r>
            <a:endParaRPr sz="1800">
              <a:solidFill>
                <a:schemeClr val="dk1"/>
              </a:solidFill>
            </a:endParaRPr>
          </a:p>
          <a:p>
            <a:pPr indent="-342900" lvl="1" marL="914400" rtl="0" algn="l">
              <a:lnSpc>
                <a:spcPct val="100000"/>
              </a:lnSpc>
              <a:spcBef>
                <a:spcPts val="0"/>
              </a:spcBef>
              <a:spcAft>
                <a:spcPts val="0"/>
              </a:spcAft>
              <a:buClr>
                <a:schemeClr val="dk1"/>
              </a:buClr>
              <a:buSzPts val="1800"/>
              <a:buChar char="○"/>
            </a:pPr>
            <a:r>
              <a:rPr lang="en" sz="1800">
                <a:solidFill>
                  <a:schemeClr val="dk1"/>
                </a:solidFill>
              </a:rPr>
              <a:t>Low precision often leads to training instability, resulting in higher overall training cost</a:t>
            </a:r>
            <a:endParaRPr sz="1800">
              <a:solidFill>
                <a:schemeClr val="dk1"/>
              </a:solidFill>
            </a:endParaRPr>
          </a:p>
        </p:txBody>
      </p:sp>
      <p:sp>
        <p:nvSpPr>
          <p:cNvPr id="110" name="Google Shape;110;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800">
                <a:solidFill>
                  <a:schemeClr val="dk1"/>
                </a:solidFill>
              </a:rPr>
              <a:t>Post-training quantization</a:t>
            </a:r>
            <a:endParaRPr b="1" sz="1800">
              <a:solidFill>
                <a:schemeClr val="dk1"/>
              </a:solidFill>
            </a:endParaRPr>
          </a:p>
          <a:p>
            <a:pPr indent="-334327" lvl="0" marL="457200" rtl="0" algn="l">
              <a:spcBef>
                <a:spcPts val="1200"/>
              </a:spcBef>
              <a:spcAft>
                <a:spcPts val="0"/>
              </a:spcAft>
              <a:buClr>
                <a:schemeClr val="dk1"/>
              </a:buClr>
              <a:buSzPct val="100000"/>
              <a:buChar char="●"/>
            </a:pPr>
            <a:r>
              <a:rPr lang="en" sz="1800">
                <a:solidFill>
                  <a:schemeClr val="dk1"/>
                </a:solidFill>
              </a:rPr>
              <a:t>This method doesn't involve retraining the fine-tuned/pre-trained model; instead, we use a small calibration set to minimize the error from quantization by determining the scale and the zero point, which determine the range of values that the of the layers will map to when converted to lower-bit precisions.</a:t>
            </a:r>
            <a:endParaRPr sz="18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255250" y="162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Mapping from fp to ints and back</a:t>
            </a:r>
            <a:endParaRPr/>
          </a:p>
        </p:txBody>
      </p:sp>
      <p:pic>
        <p:nvPicPr>
          <p:cNvPr id="116" name="Google Shape;116;p21"/>
          <p:cNvPicPr preferRelativeResize="0"/>
          <p:nvPr/>
        </p:nvPicPr>
        <p:blipFill>
          <a:blip r:embed="rId3">
            <a:alphaModFix/>
          </a:blip>
          <a:stretch>
            <a:fillRect/>
          </a:stretch>
        </p:blipFill>
        <p:spPr>
          <a:xfrm>
            <a:off x="498125" y="851663"/>
            <a:ext cx="3651902" cy="1912325"/>
          </a:xfrm>
          <a:prstGeom prst="rect">
            <a:avLst/>
          </a:prstGeom>
          <a:noFill/>
          <a:ln>
            <a:noFill/>
          </a:ln>
        </p:spPr>
      </p:pic>
      <p:pic>
        <p:nvPicPr>
          <p:cNvPr id="117" name="Google Shape;117;p21"/>
          <p:cNvPicPr preferRelativeResize="0"/>
          <p:nvPr/>
        </p:nvPicPr>
        <p:blipFill>
          <a:blip r:embed="rId4">
            <a:alphaModFix/>
          </a:blip>
          <a:stretch>
            <a:fillRect/>
          </a:stretch>
        </p:blipFill>
        <p:spPr>
          <a:xfrm>
            <a:off x="498125" y="3067950"/>
            <a:ext cx="5604974" cy="1868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